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12" r:id="rId1"/>
  </p:sldMasterIdLst>
  <p:notesMasterIdLst>
    <p:notesMasterId r:id="rId29"/>
  </p:notesMasterIdLst>
  <p:sldIdLst>
    <p:sldId id="260" r:id="rId2"/>
    <p:sldId id="256" r:id="rId3"/>
    <p:sldId id="257" r:id="rId4"/>
    <p:sldId id="259" r:id="rId5"/>
    <p:sldId id="261" r:id="rId6"/>
    <p:sldId id="262" r:id="rId7"/>
    <p:sldId id="264" r:id="rId8"/>
    <p:sldId id="266" r:id="rId9"/>
    <p:sldId id="284" r:id="rId10"/>
    <p:sldId id="271" r:id="rId11"/>
    <p:sldId id="274" r:id="rId12"/>
    <p:sldId id="273" r:id="rId13"/>
    <p:sldId id="275" r:id="rId14"/>
    <p:sldId id="276" r:id="rId15"/>
    <p:sldId id="277" r:id="rId16"/>
    <p:sldId id="278" r:id="rId17"/>
    <p:sldId id="279" r:id="rId18"/>
    <p:sldId id="265" r:id="rId19"/>
    <p:sldId id="272" r:id="rId20"/>
    <p:sldId id="281" r:id="rId21"/>
    <p:sldId id="283" r:id="rId22"/>
    <p:sldId id="285" r:id="rId23"/>
    <p:sldId id="263" r:id="rId24"/>
    <p:sldId id="282" r:id="rId25"/>
    <p:sldId id="286" r:id="rId26"/>
    <p:sldId id="287" r:id="rId27"/>
    <p:sldId id="288" r:id="rId2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00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13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12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20"/>
      <c:depthPercent val="130"/>
      <c:rAngAx val="1"/>
    </c:view3D>
    <c:floor>
      <c:thickness val="0"/>
      <c:spPr>
        <a:noFill/>
        <a:ln>
          <a:solidFill>
            <a:schemeClr val="bg1"/>
          </a:solidFill>
        </a:ln>
        <a:effectLst/>
        <a:sp3d>
          <a:contourClr>
            <a:schemeClr val="bg1"/>
          </a:contourClr>
        </a:sp3d>
      </c:spPr>
    </c:floor>
    <c:sideWall>
      <c:thickness val="0"/>
      <c:spPr>
        <a:solidFill>
          <a:schemeClr val="bg1">
            <a:alpha val="48000"/>
          </a:schemeClr>
        </a:solidFill>
        <a:ln>
          <a:solidFill>
            <a:schemeClr val="bg1"/>
          </a:solidFill>
        </a:ln>
        <a:effectLst/>
        <a:sp3d>
          <a:contourClr>
            <a:schemeClr val="bg1"/>
          </a:contourClr>
        </a:sp3d>
      </c:spPr>
    </c:sideWall>
    <c:backWall>
      <c:thickness val="0"/>
      <c:spPr>
        <a:solidFill>
          <a:schemeClr val="bg1">
            <a:alpha val="48000"/>
          </a:schemeClr>
        </a:solidFill>
        <a:ln>
          <a:solidFill>
            <a:schemeClr val="bg1"/>
          </a:solidFill>
        </a:ln>
        <a:effectLst/>
        <a:sp3d>
          <a:contourClr>
            <a:schemeClr val="bg1"/>
          </a:contourClr>
        </a:sp3d>
      </c:spPr>
    </c:backWall>
    <c:plotArea>
      <c:layout>
        <c:manualLayout>
          <c:layoutTarget val="inner"/>
          <c:xMode val="edge"/>
          <c:yMode val="edge"/>
          <c:x val="8.2375289004835289E-3"/>
          <c:y val="7.0280350676778225E-4"/>
          <c:w val="0.98776381793748114"/>
          <c:h val="0.9427776197721444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FFFF"/>
            </a:solidFill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contourClr>
                <a:schemeClr val="tx1"/>
              </a:contourClr>
            </a:sp3d>
          </c:spPr>
          <c:invertIfNegative val="1"/>
          <c:dLbls>
            <c:spPr>
              <a:solidFill>
                <a:srgbClr val="00FFFF"/>
              </a:solidFill>
              <a:ln>
                <a:noFill/>
              </a:ln>
              <a:effectLst>
                <a:glow>
                  <a:schemeClr val="accent1">
                    <a:alpha val="65000"/>
                  </a:schemeClr>
                </a:glow>
                <a:outerShdw dir="9600000" sx="112000" sy="112000" algn="ctr" rotWithShape="0">
                  <a:srgbClr val="000000">
                    <a:alpha val="43137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rgbClr val="0000CC"/>
                    </a:solidFill>
                    <a:latin typeface="David" panose="020E0502060401010101" pitchFamily="34" charset="-79"/>
                    <a:ea typeface="+mn-ea"/>
                    <a:cs typeface="David" panose="020E0502060401010101" pitchFamily="34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גיליון1!$A$2:$A$13</c:f>
              <c:strCache>
                <c:ptCount val="12"/>
                <c:pt idx="0">
                  <c:v>ירי         נזק בלבד</c:v>
                </c:pt>
                <c:pt idx="1">
                  <c:v>ירי         פצועים</c:v>
                </c:pt>
                <c:pt idx="2">
                  <c:v>שריפת      רכב</c:v>
                </c:pt>
                <c:pt idx="3">
                  <c:v>רימון  הלם  רסס</c:v>
                </c:pt>
                <c:pt idx="4">
                  <c:v>דקירה</c:v>
                </c:pt>
                <c:pt idx="5">
                  <c:v>גניבת        רכב</c:v>
                </c:pt>
                <c:pt idx="6">
                  <c:v>התפרצות</c:v>
                </c:pt>
                <c:pt idx="7">
                  <c:v>שריפת        מבנה</c:v>
                </c:pt>
                <c:pt idx="8">
                  <c:v>רצח</c:v>
                </c:pt>
                <c:pt idx="11">
                  <c:v>סה"כ</c:v>
                </c:pt>
              </c:strCache>
            </c:strRef>
          </c:cat>
          <c:val>
            <c:numRef>
              <c:f>גיליון1!$B$2:$B$13</c:f>
              <c:numCache>
                <c:formatCode>General</c:formatCode>
                <c:ptCount val="12"/>
                <c:pt idx="0">
                  <c:v>10</c:v>
                </c:pt>
                <c:pt idx="1">
                  <c:v>1</c:v>
                </c:pt>
                <c:pt idx="2">
                  <c:v>1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11">
                  <c:v>16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schemeClr val="tx1"/>
                    </a:solidFill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contourClr>
                      <a:schemeClr val="tx1"/>
                    </a:contourClr>
                  </a:sp3d>
                </c14:spPr>
              </c14:invertSolidFillFmt>
            </c:ext>
            <c:ext xmlns:c16="http://schemas.microsoft.com/office/drawing/2014/chart" uri="{C3380CC4-5D6E-409C-BE32-E72D297353CC}">
              <c16:uniqueId val="{00000000-0D49-47B2-A44E-6CD4626B024C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2023</c:v>
                </c:pt>
              </c:strCache>
            </c:strRef>
          </c:tx>
          <c:spPr>
            <a:pattFill prst="pct80">
              <a:fgClr>
                <a:srgbClr val="FFFF00"/>
              </a:fgClr>
              <a:bgClr>
                <a:schemeClr val="bg2"/>
              </a:bgClr>
            </a:patt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1"/>
          <c:dLbls>
            <c:spPr>
              <a:solidFill>
                <a:srgbClr val="FFFF00"/>
              </a:solidFill>
              <a:ln>
                <a:noFill/>
              </a:ln>
              <a:effectLst>
                <a:glow>
                  <a:schemeClr val="accent1">
                    <a:alpha val="65000"/>
                  </a:schemeClr>
                </a:glow>
                <a:outerShdw dir="9600000" sx="112000" sy="112000" algn="ctr" rotWithShape="0">
                  <a:srgbClr val="000000">
                    <a:alpha val="43137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rgbClr val="0000CC"/>
                    </a:solidFill>
                    <a:latin typeface="David" panose="020E0502060401010101" pitchFamily="34" charset="-79"/>
                    <a:ea typeface="+mn-ea"/>
                    <a:cs typeface="David" panose="020E0502060401010101" pitchFamily="34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גיליון1!$A$2:$A$13</c:f>
              <c:strCache>
                <c:ptCount val="12"/>
                <c:pt idx="0">
                  <c:v>ירי         נזק בלבד</c:v>
                </c:pt>
                <c:pt idx="1">
                  <c:v>ירי         פצועים</c:v>
                </c:pt>
                <c:pt idx="2">
                  <c:v>שריפת      רכב</c:v>
                </c:pt>
                <c:pt idx="3">
                  <c:v>רימון  הלם  רסס</c:v>
                </c:pt>
                <c:pt idx="4">
                  <c:v>דקירה</c:v>
                </c:pt>
                <c:pt idx="5">
                  <c:v>גניבת        רכב</c:v>
                </c:pt>
                <c:pt idx="6">
                  <c:v>התפרצות</c:v>
                </c:pt>
                <c:pt idx="7">
                  <c:v>שריפת        מבנה</c:v>
                </c:pt>
                <c:pt idx="8">
                  <c:v>רצח</c:v>
                </c:pt>
                <c:pt idx="11">
                  <c:v>סה"כ</c:v>
                </c:pt>
              </c:strCache>
            </c:strRef>
          </c:cat>
          <c:val>
            <c:numRef>
              <c:f>גיליון1!$C$2:$C$13</c:f>
              <c:numCache>
                <c:formatCode>General</c:formatCode>
                <c:ptCount val="12"/>
                <c:pt idx="0">
                  <c:v>28</c:v>
                </c:pt>
                <c:pt idx="1">
                  <c:v>3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3</c:v>
                </c:pt>
                <c:pt idx="8">
                  <c:v>0</c:v>
                </c:pt>
                <c:pt idx="11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9-47B2-A44E-6CD4626B024C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1.1664819116395657E-2"/>
                  <c:y val="7.5309249566223393E-4"/>
                </c:manualLayout>
              </c:layout>
              <c:spPr>
                <a:solidFill>
                  <a:srgbClr val="00B05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1" u="none" strike="noStrike" kern="1200" baseline="0">
                      <a:solidFill>
                        <a:schemeClr val="bg1"/>
                      </a:solidFill>
                      <a:latin typeface="David" panose="020E0502060401010101" pitchFamily="34" charset="-79"/>
                      <a:ea typeface="+mn-ea"/>
                      <a:cs typeface="David" panose="020E0502060401010101" pitchFamily="34" charset="-79"/>
                    </a:defRPr>
                  </a:pPr>
                  <a:endParaRPr lang="he-I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592741657275589E-2"/>
                      <c:h val="3.57560138706723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48F-4DEB-A19C-6A31593C6F4C}"/>
                </c:ext>
              </c:extLst>
            </c:dLbl>
            <c:dLbl>
              <c:idx val="11"/>
              <c:layout>
                <c:manualLayout>
                  <c:x val="7.2729734410394821E-3"/>
                  <c:y val="-6.70425979165061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48F-4DEB-A19C-6A31593C6F4C}"/>
                </c:ext>
              </c:extLst>
            </c:dLbl>
            <c:spPr>
              <a:solidFill>
                <a:srgbClr val="00B05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bg1"/>
                    </a:solidFill>
                    <a:latin typeface="David" panose="020E0502060401010101" pitchFamily="34" charset="-79"/>
                    <a:ea typeface="+mn-ea"/>
                    <a:cs typeface="David" panose="020E0502060401010101" pitchFamily="34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גיליון1!$A$2:$A$13</c:f>
              <c:strCache>
                <c:ptCount val="12"/>
                <c:pt idx="0">
                  <c:v>ירי         נזק בלבד</c:v>
                </c:pt>
                <c:pt idx="1">
                  <c:v>ירי         פצועים</c:v>
                </c:pt>
                <c:pt idx="2">
                  <c:v>שריפת      רכב</c:v>
                </c:pt>
                <c:pt idx="3">
                  <c:v>רימון  הלם  רסס</c:v>
                </c:pt>
                <c:pt idx="4">
                  <c:v>דקירה</c:v>
                </c:pt>
                <c:pt idx="5">
                  <c:v>גניבת        רכב</c:v>
                </c:pt>
                <c:pt idx="6">
                  <c:v>התפרצות</c:v>
                </c:pt>
                <c:pt idx="7">
                  <c:v>שריפת        מבנה</c:v>
                </c:pt>
                <c:pt idx="8">
                  <c:v>רצח</c:v>
                </c:pt>
                <c:pt idx="11">
                  <c:v>סה"כ</c:v>
                </c:pt>
              </c:strCache>
            </c:strRef>
          </c:cat>
          <c:val>
            <c:numRef>
              <c:f>גיליון1!$D$2:$D$13</c:f>
              <c:numCache>
                <c:formatCode>General</c:formatCode>
                <c:ptCount val="12"/>
                <c:pt idx="0">
                  <c:v>13</c:v>
                </c:pt>
                <c:pt idx="1">
                  <c:v>1</c:v>
                </c:pt>
                <c:pt idx="2">
                  <c:v>5</c:v>
                </c:pt>
                <c:pt idx="3">
                  <c:v>2</c:v>
                </c:pt>
                <c:pt idx="4">
                  <c:v>3</c:v>
                </c:pt>
                <c:pt idx="5">
                  <c:v>1</c:v>
                </c:pt>
                <c:pt idx="6">
                  <c:v>5</c:v>
                </c:pt>
                <c:pt idx="7">
                  <c:v>1</c:v>
                </c:pt>
                <c:pt idx="8">
                  <c:v>0</c:v>
                </c:pt>
                <c:pt idx="1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95-4548-868C-F4C9FAC4A214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4"/>
              <c:layout>
                <c:manualLayout>
                  <c:x val="8.4218819059845313E-3"/>
                  <c:y val="1.358009399558702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48F-4DEB-A19C-6A31593C6F4C}"/>
                </c:ext>
              </c:extLst>
            </c:dLbl>
            <c:spPr>
              <a:solidFill>
                <a:srgbClr val="FF0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bg1"/>
                    </a:solidFill>
                    <a:latin typeface="David" panose="020E0502060401010101" pitchFamily="34" charset="-79"/>
                    <a:ea typeface="+mn-ea"/>
                    <a:cs typeface="David" panose="020E0502060401010101" pitchFamily="34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גיליון1!$A$2:$A$13</c:f>
              <c:strCache>
                <c:ptCount val="12"/>
                <c:pt idx="0">
                  <c:v>ירי         נזק בלבד</c:v>
                </c:pt>
                <c:pt idx="1">
                  <c:v>ירי         פצועים</c:v>
                </c:pt>
                <c:pt idx="2">
                  <c:v>שריפת      רכב</c:v>
                </c:pt>
                <c:pt idx="3">
                  <c:v>רימון  הלם  רסס</c:v>
                </c:pt>
                <c:pt idx="4">
                  <c:v>דקירה</c:v>
                </c:pt>
                <c:pt idx="5">
                  <c:v>גניבת        רכב</c:v>
                </c:pt>
                <c:pt idx="6">
                  <c:v>התפרצות</c:v>
                </c:pt>
                <c:pt idx="7">
                  <c:v>שריפת        מבנה</c:v>
                </c:pt>
                <c:pt idx="8">
                  <c:v>רצח</c:v>
                </c:pt>
                <c:pt idx="11">
                  <c:v>סה"כ</c:v>
                </c:pt>
              </c:strCache>
            </c:strRef>
          </c:cat>
          <c:val>
            <c:numRef>
              <c:f>גיליון1!$E$2:$E$13</c:f>
              <c:numCache>
                <c:formatCode>General</c:formatCode>
                <c:ptCount val="12"/>
                <c:pt idx="0">
                  <c:v>17</c:v>
                </c:pt>
                <c:pt idx="1">
                  <c:v>1</c:v>
                </c:pt>
                <c:pt idx="2">
                  <c:v>6</c:v>
                </c:pt>
                <c:pt idx="3">
                  <c:v>1</c:v>
                </c:pt>
                <c:pt idx="4">
                  <c:v>1</c:v>
                </c:pt>
                <c:pt idx="5">
                  <c:v>3</c:v>
                </c:pt>
                <c:pt idx="6">
                  <c:v>4</c:v>
                </c:pt>
                <c:pt idx="7">
                  <c:v>0</c:v>
                </c:pt>
                <c:pt idx="8">
                  <c:v>0</c:v>
                </c:pt>
                <c:pt idx="1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10-45AD-A396-49CCC8D72639}"/>
            </c:ext>
          </c:extLst>
        </c:ser>
        <c:ser>
          <c:idx val="4"/>
          <c:order val="4"/>
          <c:tx>
            <c:strRef>
              <c:f>גיליון1!$F$1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spPr>
              <a:solidFill>
                <a:srgbClr val="00B0F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bg1"/>
                    </a:solidFill>
                    <a:latin typeface="David" panose="020E0502060401010101" pitchFamily="34" charset="-79"/>
                    <a:ea typeface="+mn-ea"/>
                    <a:cs typeface="David" panose="020E0502060401010101" pitchFamily="34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גיליון1!$A$2:$A$13</c:f>
              <c:strCache>
                <c:ptCount val="12"/>
                <c:pt idx="0">
                  <c:v>ירי         נזק בלבד</c:v>
                </c:pt>
                <c:pt idx="1">
                  <c:v>ירי         פצועים</c:v>
                </c:pt>
                <c:pt idx="2">
                  <c:v>שריפת      רכב</c:v>
                </c:pt>
                <c:pt idx="3">
                  <c:v>רימון  הלם  רסס</c:v>
                </c:pt>
                <c:pt idx="4">
                  <c:v>דקירה</c:v>
                </c:pt>
                <c:pt idx="5">
                  <c:v>גניבת        רכב</c:v>
                </c:pt>
                <c:pt idx="6">
                  <c:v>התפרצות</c:v>
                </c:pt>
                <c:pt idx="7">
                  <c:v>שריפת        מבנה</c:v>
                </c:pt>
                <c:pt idx="8">
                  <c:v>רצח</c:v>
                </c:pt>
                <c:pt idx="11">
                  <c:v>סה"כ</c:v>
                </c:pt>
              </c:strCache>
            </c:strRef>
          </c:cat>
          <c:val>
            <c:numRef>
              <c:f>גיליון1!$F$2:$F$13</c:f>
              <c:numCache>
                <c:formatCode>General</c:formatCode>
                <c:ptCount val="12"/>
                <c:pt idx="0">
                  <c:v>18</c:v>
                </c:pt>
                <c:pt idx="1">
                  <c:v>1</c:v>
                </c:pt>
                <c:pt idx="2">
                  <c:v>5</c:v>
                </c:pt>
                <c:pt idx="3">
                  <c:v>2</c:v>
                </c:pt>
                <c:pt idx="4">
                  <c:v>3</c:v>
                </c:pt>
                <c:pt idx="5">
                  <c:v>5</c:v>
                </c:pt>
                <c:pt idx="6">
                  <c:v>5</c:v>
                </c:pt>
                <c:pt idx="7">
                  <c:v>0</c:v>
                </c:pt>
                <c:pt idx="8">
                  <c:v>0</c:v>
                </c:pt>
                <c:pt idx="1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9C-4FC5-8CC2-4B386BECFAD2}"/>
            </c:ext>
          </c:extLst>
        </c:ser>
        <c:ser>
          <c:idx val="5"/>
          <c:order val="5"/>
          <c:tx>
            <c:strRef>
              <c:f>גיליון1!$G$1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FF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11"/>
              <c:layout>
                <c:manualLayout>
                  <c:x val="9.2341721142962935E-3"/>
                  <c:y val="-2.1366000850965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48F-4DEB-A19C-6A31593C6F4C}"/>
                </c:ext>
              </c:extLst>
            </c:dLbl>
            <c:spPr>
              <a:solidFill>
                <a:srgbClr val="FF00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bg1"/>
                    </a:solidFill>
                    <a:latin typeface="David" panose="020E0502060401010101" pitchFamily="34" charset="-79"/>
                    <a:ea typeface="+mn-ea"/>
                    <a:cs typeface="David" panose="020E0502060401010101" pitchFamily="34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גיליון1!$A$2:$A$13</c:f>
              <c:strCache>
                <c:ptCount val="12"/>
                <c:pt idx="0">
                  <c:v>ירי         נזק בלבד</c:v>
                </c:pt>
                <c:pt idx="1">
                  <c:v>ירי         פצועים</c:v>
                </c:pt>
                <c:pt idx="2">
                  <c:v>שריפת      רכב</c:v>
                </c:pt>
                <c:pt idx="3">
                  <c:v>רימון  הלם  רסס</c:v>
                </c:pt>
                <c:pt idx="4">
                  <c:v>דקירה</c:v>
                </c:pt>
                <c:pt idx="5">
                  <c:v>גניבת        רכב</c:v>
                </c:pt>
                <c:pt idx="6">
                  <c:v>התפרצות</c:v>
                </c:pt>
                <c:pt idx="7">
                  <c:v>שריפת        מבנה</c:v>
                </c:pt>
                <c:pt idx="8">
                  <c:v>רצח</c:v>
                </c:pt>
                <c:pt idx="11">
                  <c:v>סה"כ</c:v>
                </c:pt>
              </c:strCache>
            </c:strRef>
          </c:cat>
          <c:val>
            <c:numRef>
              <c:f>גיליון1!$G$2:$G$13</c:f>
              <c:numCache>
                <c:formatCode>General</c:formatCode>
                <c:ptCount val="12"/>
                <c:pt idx="0">
                  <c:v>16</c:v>
                </c:pt>
                <c:pt idx="1">
                  <c:v>1</c:v>
                </c:pt>
                <c:pt idx="2">
                  <c:v>6</c:v>
                </c:pt>
                <c:pt idx="3">
                  <c:v>2</c:v>
                </c:pt>
                <c:pt idx="4">
                  <c:v>2</c:v>
                </c:pt>
                <c:pt idx="5">
                  <c:v>4</c:v>
                </c:pt>
                <c:pt idx="6">
                  <c:v>9</c:v>
                </c:pt>
                <c:pt idx="7">
                  <c:v>1</c:v>
                </c:pt>
                <c:pt idx="8">
                  <c:v>1</c:v>
                </c:pt>
                <c:pt idx="11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11-4849-BC46-04266344080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36"/>
        <c:gapDepth val="110"/>
        <c:shape val="box"/>
        <c:axId val="580214191"/>
        <c:axId val="580221679"/>
        <c:axId val="496266175"/>
      </c:bar3DChart>
      <c:catAx>
        <c:axId val="5802141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chemeClr val="tx1"/>
                </a:solidFill>
                <a:latin typeface="David" panose="020E0502060401010101" pitchFamily="34" charset="-79"/>
                <a:ea typeface="+mn-ea"/>
                <a:cs typeface="David" panose="020E0502060401010101" pitchFamily="34" charset="-79"/>
              </a:defRPr>
            </a:pPr>
            <a:endParaRPr lang="he-IL"/>
          </a:p>
        </c:txPr>
        <c:crossAx val="580221679"/>
        <c:crosses val="autoZero"/>
        <c:auto val="1"/>
        <c:lblAlgn val="ctr"/>
        <c:lblOffset val="100"/>
        <c:noMultiLvlLbl val="0"/>
      </c:catAx>
      <c:valAx>
        <c:axId val="58022167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rgbClr val="990000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80214191"/>
        <c:crosses val="autoZero"/>
        <c:crossBetween val="between"/>
      </c:valAx>
      <c:serAx>
        <c:axId val="496266175"/>
        <c:scaling>
          <c:orientation val="minMax"/>
        </c:scaling>
        <c:delete val="1"/>
        <c:axPos val="b"/>
        <c:majorTickMark val="none"/>
        <c:minorTickMark val="none"/>
        <c:tickLblPos val="nextTo"/>
        <c:crossAx val="580221679"/>
        <c:crosses val="autoZero"/>
      </c:serAx>
      <c:spPr>
        <a:solidFill>
          <a:schemeClr val="accent6">
            <a:lumMod val="40000"/>
            <a:lumOff val="60000"/>
          </a:schemeClr>
        </a:solidFill>
        <a:ln>
          <a:solidFill>
            <a:srgbClr val="7030A0"/>
          </a:solidFill>
        </a:ln>
        <a:effectLst>
          <a:outerShdw sx="1000" sy="1000" algn="ctr" rotWithShape="0">
            <a:srgbClr val="000000"/>
          </a:outerShdw>
        </a:effectLst>
      </c:spPr>
    </c:plotArea>
    <c:legend>
      <c:legendPos val="t"/>
      <c:layout>
        <c:manualLayout>
          <c:xMode val="edge"/>
          <c:yMode val="edge"/>
          <c:x val="0.26844923861028064"/>
          <c:y val="2.2347532638835365E-3"/>
          <c:w val="0.50528012914777931"/>
          <c:h val="5.94657058267294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legend>
    <c:plotVisOnly val="1"/>
    <c:dispBlanksAs val="gap"/>
    <c:showDLblsOverMax val="0"/>
  </c:chart>
  <c:spPr>
    <a:noFill/>
    <a:ln>
      <a:solidFill>
        <a:schemeClr val="bg1"/>
      </a:solidFill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1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r>
              <a:rPr lang="he-IL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אירועי התפרצות</a:t>
            </a:r>
            <a:endParaRPr lang="he-IL" i="1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c:rich>
      </c:tx>
      <c:layout/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1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title>
    <c:autoTitleDeleted val="0"/>
    <c:plotArea>
      <c:layout>
        <c:manualLayout>
          <c:layoutTarget val="inner"/>
          <c:xMode val="edge"/>
          <c:yMode val="edge"/>
          <c:x val="1.4108411284599833E-2"/>
          <c:y val="6.5225721784776911E-2"/>
          <c:w val="0.97466004417713847"/>
          <c:h val="0.86246106736657902"/>
        </c:manualLayout>
      </c:layout>
      <c:lineChart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התפרצות </c:v>
                </c:pt>
              </c:strCache>
            </c:strRef>
          </c:tx>
          <c:spPr>
            <a:ln w="57150" cap="rnd">
              <a:solidFill>
                <a:srgbClr val="9966FF"/>
              </a:solidFill>
              <a:prstDash val="solid"/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 w="57150">
                <a:solidFill>
                  <a:srgbClr val="9966FF"/>
                </a:solidFill>
                <a:prstDash val="solid"/>
              </a:ln>
              <a:effectLst/>
            </c:spPr>
          </c:marker>
          <c:dPt>
            <c:idx val="0"/>
            <c:marker>
              <c:symbol val="circle"/>
              <c:size val="17"/>
              <c:spPr>
                <a:solidFill>
                  <a:schemeClr val="tx1"/>
                </a:solidFill>
                <a:ln w="57150">
                  <a:solidFill>
                    <a:srgbClr val="9966FF"/>
                  </a:solidFill>
                  <a:prstDash val="solid"/>
                </a:ln>
                <a:effectLst/>
              </c:spPr>
            </c:marker>
            <c:bubble3D val="0"/>
            <c:spPr>
              <a:ln w="57150" cap="rnd">
                <a:solidFill>
                  <a:srgbClr val="9966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7B32-4122-93D5-1AE551112E64}"/>
              </c:ext>
            </c:extLst>
          </c:dPt>
          <c:dPt>
            <c:idx val="1"/>
            <c:marker>
              <c:symbol val="circle"/>
              <c:size val="17"/>
              <c:spPr>
                <a:solidFill>
                  <a:schemeClr val="tx1"/>
                </a:solidFill>
                <a:ln w="57150">
                  <a:solidFill>
                    <a:srgbClr val="9966FF"/>
                  </a:solidFill>
                  <a:prstDash val="solid"/>
                </a:ln>
                <a:effectLst/>
              </c:spPr>
            </c:marker>
            <c:bubble3D val="0"/>
            <c:spPr>
              <a:ln w="57150" cap="rnd">
                <a:solidFill>
                  <a:srgbClr val="9966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04C-4ECD-A8D7-13699F6750C8}"/>
              </c:ext>
            </c:extLst>
          </c:dPt>
          <c:dPt>
            <c:idx val="2"/>
            <c:marker>
              <c:symbol val="circle"/>
              <c:size val="17"/>
              <c:spPr>
                <a:solidFill>
                  <a:schemeClr val="tx1"/>
                </a:solidFill>
                <a:ln w="57150">
                  <a:solidFill>
                    <a:srgbClr val="9966FF"/>
                  </a:solidFill>
                  <a:prstDash val="solid"/>
                </a:ln>
                <a:effectLst/>
              </c:spPr>
            </c:marker>
            <c:bubble3D val="0"/>
            <c:spPr>
              <a:ln w="57150" cap="rnd">
                <a:solidFill>
                  <a:srgbClr val="9966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C04C-4ECD-A8D7-13699F6750C8}"/>
              </c:ext>
            </c:extLst>
          </c:dPt>
          <c:dPt>
            <c:idx val="3"/>
            <c:marker>
              <c:symbol val="circle"/>
              <c:size val="17"/>
              <c:spPr>
                <a:solidFill>
                  <a:schemeClr val="tx1"/>
                </a:solidFill>
                <a:ln w="57150">
                  <a:solidFill>
                    <a:srgbClr val="9966FF"/>
                  </a:solidFill>
                  <a:prstDash val="solid"/>
                </a:ln>
                <a:effectLst/>
              </c:spPr>
            </c:marker>
            <c:bubble3D val="0"/>
            <c:spPr>
              <a:ln w="57150" cap="rnd">
                <a:solidFill>
                  <a:srgbClr val="9966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0-C04C-4ECD-A8D7-13699F6750C8}"/>
              </c:ext>
            </c:extLst>
          </c:dPt>
          <c:dLbls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rgbClr val="9966FF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rgbClr val="0000CC"/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גיליון1!$A$2:$A$7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גיליון1!$B$2:$B$7</c:f>
              <c:numCache>
                <c:formatCode>General</c:formatCode>
                <c:ptCount val="6"/>
                <c:pt idx="0">
                  <c:v>9</c:v>
                </c:pt>
                <c:pt idx="1">
                  <c:v>5</c:v>
                </c:pt>
                <c:pt idx="2">
                  <c:v>4</c:v>
                </c:pt>
                <c:pt idx="3">
                  <c:v>5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673A-4838-B59B-EED125E5BBEE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גיליון1!$A$2:$A$7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גיליון1!$C$2:$C$7</c:f>
              <c:numCache>
                <c:formatCode>General</c:formatCode>
                <c:ptCount val="6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73A-4838-B59B-EED125E5BBE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99412831"/>
        <c:axId val="199406175"/>
      </c:lineChart>
      <c:catAx>
        <c:axId val="19941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cap="all" baseline="0">
                <a:solidFill>
                  <a:srgbClr val="0000CC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199406175"/>
        <c:crosses val="autoZero"/>
        <c:auto val="1"/>
        <c:lblAlgn val="ctr"/>
        <c:lblOffset val="100"/>
        <c:noMultiLvlLbl val="0"/>
      </c:catAx>
      <c:valAx>
        <c:axId val="19940617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9412831"/>
        <c:crosses val="autoZero"/>
        <c:crossBetween val="between"/>
      </c:valAx>
      <c:spPr>
        <a:solidFill>
          <a:schemeClr val="accent6">
            <a:lumMod val="20000"/>
            <a:lumOff val="80000"/>
          </a:schemeClr>
        </a:solidFill>
        <a:ln>
          <a:solidFill>
            <a:schemeClr val="accent1"/>
          </a:solidFill>
        </a:ln>
        <a:effectLst/>
        <a:scene3d>
          <a:camera prst="orthographicFront"/>
          <a:lightRig rig="balanced" dir="t">
            <a:rot lat="0" lon="0" rev="8700000"/>
          </a:lightRig>
        </a:scene3d>
        <a:sp3d>
          <a:bevelT w="190500" h="38100"/>
        </a:sp3d>
      </c:spPr>
    </c:plotArea>
    <c:plotVisOnly val="1"/>
    <c:dispBlanksAs val="gap"/>
    <c:showDLblsOverMax val="0"/>
  </c:chart>
  <c:spPr>
    <a:solidFill>
      <a:schemeClr val="accent6">
        <a:lumMod val="60000"/>
        <a:lumOff val="4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1" u="none" strike="noStrike" kern="1200" spc="0" baseline="0">
                <a:solidFill>
                  <a:srgbClr val="0000CC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r>
              <a:rPr lang="he-IL" sz="2000" dirty="0"/>
              <a:t>אירועי אלימות בתוך המשפחה</a:t>
            </a:r>
          </a:p>
        </c:rich>
      </c:tx>
      <c:layout>
        <c:manualLayout>
          <c:xMode val="edge"/>
          <c:yMode val="edge"/>
          <c:x val="0.4091361833879556"/>
          <c:y val="1.6210739614994935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1" u="none" strike="noStrike" kern="1200" spc="0" baseline="0">
              <a:solidFill>
                <a:srgbClr val="0000CC"/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סידרה 1</c:v>
                </c:pt>
              </c:strCache>
            </c:strRef>
          </c:tx>
          <c:spPr>
            <a:solidFill>
              <a:schemeClr val="accent1"/>
            </a:solidFill>
            <a:ln w="28575">
              <a:noFill/>
            </a:ln>
            <a:effectLst/>
            <a:scene3d>
              <a:camera prst="orthographicFront"/>
              <a:lightRig rig="harsh" dir="t">
                <a:rot lat="0" lon="0" rev="3000000"/>
              </a:lightRig>
            </a:scene3d>
            <a:sp3d>
              <a:bevelT w="82550" h="44450" prst="angle"/>
              <a:bevelB w="82550" h="44450" prst="angle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C00FF"/>
              </a:solidFill>
              <a:ln w="28575">
                <a:noFill/>
              </a:ln>
              <a:effectLst/>
              <a:scene3d>
                <a:camera prst="orthographicFront"/>
                <a:lightRig rig="harsh" dir="t">
                  <a:rot lat="0" lon="0" rev="3000000"/>
                </a:lightRig>
              </a:scene3d>
              <a:sp3d>
                <a:bevelT w="82550" h="44450" prst="angle"/>
                <a:bevelB w="82550" h="4445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ABA-4B3A-BECC-198A16CDE75E}"/>
              </c:ext>
            </c:extLst>
          </c:dPt>
          <c:dPt>
            <c:idx val="1"/>
            <c:invertIfNegative val="0"/>
            <c:bubble3D val="0"/>
            <c:spPr>
              <a:solidFill>
                <a:srgbClr val="66FFFF"/>
              </a:solidFill>
              <a:ln w="28575">
                <a:noFill/>
              </a:ln>
              <a:effectLst/>
              <a:scene3d>
                <a:camera prst="orthographicFront"/>
                <a:lightRig rig="harsh" dir="t">
                  <a:rot lat="0" lon="0" rev="3000000"/>
                </a:lightRig>
              </a:scene3d>
              <a:sp3d>
                <a:bevelT w="82550" h="44450" prst="angle"/>
                <a:bevelB w="82550" h="4445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9ABA-4B3A-BECC-198A16CDE75E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 w="28575">
                <a:noFill/>
              </a:ln>
              <a:effectLst/>
              <a:scene3d>
                <a:camera prst="orthographicFront"/>
                <a:lightRig rig="harsh" dir="t">
                  <a:rot lat="0" lon="0" rev="3000000"/>
                </a:lightRig>
              </a:scene3d>
              <a:sp3d>
                <a:bevelT w="82550" h="44450" prst="angle"/>
                <a:bevelB w="82550" h="4445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ABA-4B3A-BECC-198A16CDE75E}"/>
              </c:ext>
            </c:extLst>
          </c:dPt>
          <c:dPt>
            <c:idx val="3"/>
            <c:invertIfNegative val="0"/>
            <c:bubble3D val="0"/>
            <c:spPr>
              <a:solidFill>
                <a:srgbClr val="00FF00"/>
              </a:solidFill>
              <a:ln w="28575">
                <a:noFill/>
              </a:ln>
              <a:effectLst/>
              <a:scene3d>
                <a:camera prst="orthographicFront"/>
                <a:lightRig rig="harsh" dir="t">
                  <a:rot lat="0" lon="0" rev="3000000"/>
                </a:lightRig>
              </a:scene3d>
              <a:sp3d>
                <a:bevelT w="82550" h="44450" prst="angle"/>
                <a:bevelB w="82550" h="4445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9ABA-4B3A-BECC-198A16CDE75E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 w="28575">
                <a:noFill/>
              </a:ln>
              <a:effectLst/>
              <a:scene3d>
                <a:camera prst="orthographicFront"/>
                <a:lightRig rig="harsh" dir="t">
                  <a:rot lat="0" lon="0" rev="3000000"/>
                </a:lightRig>
              </a:scene3d>
              <a:sp3d>
                <a:bevelT w="82550" h="44450" prst="angle"/>
                <a:bevelB w="82550" h="4445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9EC-4AE8-B51C-C7181919833E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 w="28575">
                <a:noFill/>
              </a:ln>
              <a:effectLst/>
              <a:scene3d>
                <a:camera prst="orthographicFront"/>
                <a:lightRig rig="harsh" dir="t">
                  <a:rot lat="0" lon="0" rev="3000000"/>
                </a:lightRig>
              </a:scene3d>
              <a:sp3d>
                <a:bevelT w="82550" h="44450" prst="angle"/>
                <a:bevelB w="82550" h="4445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1535-4262-BCA0-574BAB334B29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  <a:ln w="28575">
                <a:noFill/>
              </a:ln>
              <a:effectLst/>
              <a:scene3d>
                <a:camera prst="orthographicFront"/>
                <a:lightRig rig="harsh" dir="t">
                  <a:rot lat="0" lon="0" rev="3000000"/>
                </a:lightRig>
              </a:scene3d>
              <a:sp3d>
                <a:bevelT w="82550" h="44450" prst="angle"/>
                <a:bevelB w="82550" h="4445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B9EC-4AE8-B51C-C7181919833E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1" u="none" strike="noStrike" kern="1200" baseline="0">
                    <a:solidFill>
                      <a:srgbClr val="0000CC"/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גיליון1!$A$2:$A$8</c:f>
              <c:numCache>
                <c:formatCode>General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גיליון1!$B$2:$B$8</c:f>
              <c:numCache>
                <c:formatCode>General</c:formatCode>
                <c:ptCount val="7"/>
                <c:pt idx="0">
                  <c:v>71</c:v>
                </c:pt>
                <c:pt idx="1">
                  <c:v>62</c:v>
                </c:pt>
                <c:pt idx="2">
                  <c:v>82</c:v>
                </c:pt>
                <c:pt idx="3">
                  <c:v>59</c:v>
                </c:pt>
                <c:pt idx="4">
                  <c:v>49</c:v>
                </c:pt>
                <c:pt idx="5">
                  <c:v>72</c:v>
                </c:pt>
                <c:pt idx="6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A-4B3A-BECC-198A16CDE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1891418720"/>
        <c:axId val="1891441600"/>
      </c:barChart>
      <c:catAx>
        <c:axId val="189141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rgbClr val="0000CC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1891441600"/>
        <c:crosses val="autoZero"/>
        <c:auto val="1"/>
        <c:lblAlgn val="ctr"/>
        <c:lblOffset val="100"/>
        <c:noMultiLvlLbl val="0"/>
      </c:catAx>
      <c:valAx>
        <c:axId val="1891441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7030A0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rgbClr val="0000CC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18914187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rgbClr val="FF6D6D"/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1" u="none" strike="noStrike" kern="1200" baseline="0">
                <a:solidFill>
                  <a:srgbClr val="0000CC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</c:dTable>
      <c:spPr>
        <a:solidFill>
          <a:schemeClr val="accent6">
            <a:lumMod val="60000"/>
            <a:lumOff val="40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>
      <a:noFill/>
    </a:ln>
    <a:effectLst/>
  </c:spPr>
  <c:txPr>
    <a:bodyPr/>
    <a:lstStyle/>
    <a:p>
      <a:pPr>
        <a:defRPr sz="1400" b="1" i="1">
          <a:solidFill>
            <a:srgbClr val="0000CC"/>
          </a:solidFill>
          <a:latin typeface="Hadassah Friedlaender" panose="02020603050405020304" pitchFamily="18" charset="-79"/>
          <a:cs typeface="Hadassah Friedlaender" panose="02020603050405020304" pitchFamily="18" charset="-79"/>
        </a:defRPr>
      </a:pPr>
      <a:endParaRPr lang="he-IL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43360522615939E-2"/>
          <c:y val="2.4020411675811447E-2"/>
          <c:w val="0.97691327895476809"/>
          <c:h val="0.823601705232222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בוקר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3">
                  <a:lumMod val="75000"/>
                  <a:alpha val="0"/>
                </a:schemeClr>
              </a:solidFill>
              <a:bevel/>
            </a:ln>
            <a:effectLst/>
            <a:scene3d>
              <a:camera prst="orthographicFront"/>
              <a:lightRig rig="threePt" dir="t"/>
            </a:scene3d>
            <a:sp3d>
              <a:bevelT w="82550" h="44450" prst="angle"/>
              <a:bevelB w="82550" h="44450" prst="angle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solidFill>
                  <a:srgbClr val="990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15</c:v>
                </c:pt>
                <c:pt idx="1">
                  <c:v>21</c:v>
                </c:pt>
                <c:pt idx="2">
                  <c:v>12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6D-40DB-AF4F-2949160934A1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צהריים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>
              <a:bevelT w="82550" h="44450" prst="angle"/>
              <a:bevelB w="82550" h="44450" prst="angle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solidFill>
                  <a:srgbClr val="990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גיליון1!$C$2:$C$5</c:f>
              <c:numCache>
                <c:formatCode>General</c:formatCode>
                <c:ptCount val="4"/>
                <c:pt idx="0">
                  <c:v>19</c:v>
                </c:pt>
                <c:pt idx="1">
                  <c:v>15</c:v>
                </c:pt>
                <c:pt idx="2">
                  <c:v>9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6D-40DB-AF4F-2949160934A1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ערב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>
              <a:bevelT w="82550" h="44450" prst="angle"/>
              <a:bevelB w="82550" h="44450" prst="angle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solidFill>
                  <a:srgbClr val="990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גיליון1!$D$2:$D$5</c:f>
              <c:numCache>
                <c:formatCode>General</c:formatCode>
                <c:ptCount val="4"/>
                <c:pt idx="0">
                  <c:v>10</c:v>
                </c:pt>
                <c:pt idx="1">
                  <c:v>16</c:v>
                </c:pt>
                <c:pt idx="2">
                  <c:v>8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6D-40DB-AF4F-2949160934A1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קטלני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82550" h="44450" prst="angle"/>
              <a:bevelB w="82550" h="44450" prst="angle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solidFill>
                  <a:srgbClr val="990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גיליון1!$E$2:$E$5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6D-40DB-AF4F-2949160934A1}"/>
            </c:ext>
          </c:extLst>
        </c:ser>
        <c:ser>
          <c:idx val="4"/>
          <c:order val="4"/>
          <c:tx>
            <c:strRef>
              <c:f>גיליון1!$F$1</c:f>
              <c:strCache>
                <c:ptCount val="1"/>
                <c:pt idx="0">
                  <c:v>סה"כ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>
              <a:bevelT w="82550" h="44450" prst="angle"/>
              <a:bevelB w="82550" h="44450" prst="angle"/>
              <a:contourClr>
                <a:srgbClr val="000000"/>
              </a:contourClr>
            </a:sp3d>
          </c:spPr>
          <c:invertIfNegative val="0"/>
          <c:dLbls>
            <c:spPr>
              <a:solidFill>
                <a:schemeClr val="bg2"/>
              </a:solidFill>
              <a:ln>
                <a:solidFill>
                  <a:srgbClr val="990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גיליון1!$F$2:$F$5</c:f>
              <c:numCache>
                <c:formatCode>General</c:formatCode>
                <c:ptCount val="4"/>
                <c:pt idx="0">
                  <c:v>44</c:v>
                </c:pt>
                <c:pt idx="1">
                  <c:v>55</c:v>
                </c:pt>
                <c:pt idx="2">
                  <c:v>29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6D-40DB-AF4F-2949160934A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963855"/>
        <c:axId val="68977583"/>
      </c:barChart>
      <c:catAx>
        <c:axId val="68963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68977583"/>
        <c:crosses val="autoZero"/>
        <c:auto val="1"/>
        <c:lblAlgn val="ctr"/>
        <c:lblOffset val="100"/>
        <c:noMultiLvlLbl val="0"/>
      </c:catAx>
      <c:valAx>
        <c:axId val="68977583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8963855"/>
        <c:crosses val="autoZero"/>
        <c:crossBetween val="between"/>
      </c:valAx>
      <c:spPr>
        <a:solidFill>
          <a:schemeClr val="accent3">
            <a:lumMod val="20000"/>
            <a:lumOff val="80000"/>
          </a:schemeClr>
        </a:solidFill>
        <a:ln>
          <a:solidFill>
            <a:schemeClr val="bg2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r>
              <a:rPr lang="he-IL" sz="2400" dirty="0"/>
              <a:t>תיקי </a:t>
            </a:r>
            <a:r>
              <a:rPr lang="he-IL" sz="2400" dirty="0" smtClean="0"/>
              <a:t>חקירה שנפתחו לפי שנים </a:t>
            </a:r>
            <a:endParaRPr lang="he-IL" sz="24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title>
    <c:autoTitleDeleted val="0"/>
    <c:plotArea>
      <c:layout>
        <c:manualLayout>
          <c:layoutTarget val="inner"/>
          <c:xMode val="edge"/>
          <c:yMode val="edge"/>
          <c:x val="1.1975890666874921E-2"/>
          <c:y val="0.15983247640687478"/>
          <c:w val="0.9749654962426787"/>
          <c:h val="0.6894024170885542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פלילי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1" u="none" strike="noStrike" kern="1200" baseline="0">
                    <a:solidFill>
                      <a:schemeClr val="bg1"/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גיליון1!$B$2:$B$6</c:f>
              <c:numCache>
                <c:formatCode>General</c:formatCode>
                <c:ptCount val="5"/>
                <c:pt idx="0">
                  <c:v>42</c:v>
                </c:pt>
                <c:pt idx="1">
                  <c:v>39</c:v>
                </c:pt>
                <c:pt idx="2">
                  <c:v>33</c:v>
                </c:pt>
                <c:pt idx="3">
                  <c:v>31</c:v>
                </c:pt>
                <c:pt idx="4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64-4D15-864C-F499E1EB29BE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רכוש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accent5">
                  <a:lumMod val="7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1" u="none" strike="noStrike" kern="1200" baseline="0">
                    <a:solidFill>
                      <a:schemeClr val="bg1"/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גיליון1!$C$2:$C$6</c:f>
              <c:numCache>
                <c:formatCode>General</c:formatCode>
                <c:ptCount val="5"/>
                <c:pt idx="0">
                  <c:v>9</c:v>
                </c:pt>
                <c:pt idx="1">
                  <c:v>5</c:v>
                </c:pt>
                <c:pt idx="2">
                  <c:v>4</c:v>
                </c:pt>
                <c:pt idx="3">
                  <c:v>8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64-4D15-864C-F499E1EB29BE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במשפחה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1" u="none" strike="noStrike" kern="1200" baseline="0">
                    <a:solidFill>
                      <a:schemeClr val="bg1"/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גיליון1!$D$2:$D$6</c:f>
              <c:numCache>
                <c:formatCode>General</c:formatCode>
                <c:ptCount val="5"/>
                <c:pt idx="0">
                  <c:v>62</c:v>
                </c:pt>
                <c:pt idx="1">
                  <c:v>82</c:v>
                </c:pt>
                <c:pt idx="2">
                  <c:v>82</c:v>
                </c:pt>
                <c:pt idx="3">
                  <c:v>59</c:v>
                </c:pt>
                <c:pt idx="4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64-4D15-864C-F499E1EB29BE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איכות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4.2827408158604393E-3"/>
                  <c:y val="3.795942107997243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964-4D15-864C-F499E1EB29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1" u="none" strike="noStrike" kern="1200" baseline="0">
                    <a:solidFill>
                      <a:schemeClr val="bg1"/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גיליון1!$E$2:$E$6</c:f>
              <c:numCache>
                <c:formatCode>General</c:formatCode>
                <c:ptCount val="5"/>
                <c:pt idx="0">
                  <c:v>28</c:v>
                </c:pt>
                <c:pt idx="1">
                  <c:v>12</c:v>
                </c:pt>
                <c:pt idx="2">
                  <c:v>15</c:v>
                </c:pt>
                <c:pt idx="3">
                  <c:v>21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64-4D15-864C-F499E1EB29BE}"/>
            </c:ext>
          </c:extLst>
        </c:ser>
        <c:ser>
          <c:idx val="4"/>
          <c:order val="4"/>
          <c:tx>
            <c:strRef>
              <c:f>גיליון1!$F$1</c:f>
              <c:strCache>
                <c:ptCount val="1"/>
                <c:pt idx="0">
                  <c:v>תנועה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-1.1777537243616208E-2"/>
                  <c:y val="-6.9591468053372029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964-4D15-864C-F499E1EB29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1" u="none" strike="noStrike" kern="1200" baseline="0">
                    <a:solidFill>
                      <a:schemeClr val="bg1"/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גיליון1!$F$2:$F$6</c:f>
              <c:numCache>
                <c:formatCode>General</c:formatCode>
                <c:ptCount val="5"/>
                <c:pt idx="0">
                  <c:v>16</c:v>
                </c:pt>
                <c:pt idx="1">
                  <c:v>13</c:v>
                </c:pt>
                <c:pt idx="2">
                  <c:v>15</c:v>
                </c:pt>
                <c:pt idx="3">
                  <c:v>18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964-4D15-864C-F499E1EB29BE}"/>
            </c:ext>
          </c:extLst>
        </c:ser>
        <c:ser>
          <c:idx val="5"/>
          <c:order val="5"/>
          <c:tx>
            <c:strRef>
              <c:f>גיליון1!$G$1</c:f>
              <c:strCache>
                <c:ptCount val="1"/>
                <c:pt idx="0">
                  <c:v>סה"כ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rgbClr val="0000CC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1" u="none" strike="noStrike" kern="1200" baseline="0">
                    <a:solidFill>
                      <a:schemeClr val="bg1"/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גיליון1!$G$2:$G$6</c:f>
              <c:numCache>
                <c:formatCode>General</c:formatCode>
                <c:ptCount val="5"/>
                <c:pt idx="0">
                  <c:v>157</c:v>
                </c:pt>
                <c:pt idx="1">
                  <c:v>151</c:v>
                </c:pt>
                <c:pt idx="2">
                  <c:v>149</c:v>
                </c:pt>
                <c:pt idx="3">
                  <c:v>137</c:v>
                </c:pt>
                <c:pt idx="4">
                  <c:v>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964-4D15-864C-F499E1EB29B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6230096"/>
        <c:axId val="126232592"/>
      </c:barChart>
      <c:catAx>
        <c:axId val="126230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1" u="none" strike="noStrike" kern="1200" baseline="0">
                <a:solidFill>
                  <a:srgbClr val="0000CC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126232592"/>
        <c:crosses val="autoZero"/>
        <c:auto val="1"/>
        <c:lblAlgn val="ctr"/>
        <c:lblOffset val="100"/>
        <c:noMultiLvlLbl val="0"/>
      </c:catAx>
      <c:valAx>
        <c:axId val="1262325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26230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24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</c:legendEntry>
      <c:layout>
        <c:manualLayout>
          <c:xMode val="edge"/>
          <c:yMode val="edge"/>
          <c:x val="0.19254544254810627"/>
          <c:y val="0.94490425121144817"/>
          <c:w val="0.64577084891452119"/>
          <c:h val="4.72118690257883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 i="1">
          <a:latin typeface="Hadassah Friedlaender" panose="02020603050405020304" pitchFamily="18" charset="-79"/>
          <a:cs typeface="Hadassah Friedlaender" panose="02020603050405020304" pitchFamily="18" charset="-79"/>
        </a:defRPr>
      </a:pPr>
      <a:endParaRPr lang="he-IL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r>
              <a:rPr lang="he-IL" sz="24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האירועים הקשים לפי חודשים 2024</a:t>
            </a:r>
            <a:endParaRPr lang="he-IL" sz="2400" b="1" i="1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c:rich>
      </c:tx>
      <c:layout>
        <c:manualLayout>
          <c:xMode val="edge"/>
          <c:yMode val="edge"/>
          <c:x val="0.33561497579061239"/>
          <c:y val="1.24883290664875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title>
    <c:autoTitleDeleted val="0"/>
    <c:plotArea>
      <c:layout>
        <c:manualLayout>
          <c:layoutTarget val="inner"/>
          <c:xMode val="edge"/>
          <c:yMode val="edge"/>
          <c:x val="1.7704012607487402E-2"/>
          <c:y val="9.3854530635244515E-2"/>
          <c:w val="0.96098652473717561"/>
          <c:h val="0.825625773769017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סידרה 1</c:v>
                </c:pt>
              </c:strCache>
            </c:strRef>
          </c:tx>
          <c:spPr>
            <a:solidFill>
              <a:srgbClr val="0000FF"/>
            </a:solidFill>
            <a:ln w="12700">
              <a:noFill/>
            </a:ln>
            <a:effectLst>
              <a:outerShdw blurRad="50800" dist="2540000" dir="1260000" sx="1000" sy="1000" algn="ctr" rotWithShape="0">
                <a:srgbClr val="000000"/>
              </a:outerShdw>
            </a:effectLst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Pt>
            <c:idx val="2"/>
            <c:invertIfNegative val="0"/>
            <c:bubble3D val="0"/>
            <c:spPr>
              <a:solidFill>
                <a:srgbClr val="C00000"/>
              </a:solidFill>
              <a:ln w="12700">
                <a:noFill/>
              </a:ln>
              <a:effectLst>
                <a:outerShdw blurRad="50800" dist="2540000" dir="1260000" sx="1000" sy="1000" algn="ctr" rotWithShape="0">
                  <a:srgbClr val="000000"/>
                </a:outerShdw>
              </a:effectLst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0-89DE-415B-8C8C-17A8A4B057DC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 w="12700">
                <a:noFill/>
              </a:ln>
              <a:effectLst>
                <a:outerShdw blurRad="50800" dist="2540000" dir="1260000" sx="1000" sy="1000" algn="ctr" rotWithShape="0">
                  <a:srgbClr val="000000"/>
                </a:outerShdw>
              </a:effectLst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1-89DE-415B-8C8C-17A8A4B057DC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/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גיליון1!$A$2:$A$13</c:f>
              <c:strCache>
                <c:ptCount val="12"/>
                <c:pt idx="0">
                  <c:v>ינואר</c:v>
                </c:pt>
                <c:pt idx="1">
                  <c:v>פברואר</c:v>
                </c:pt>
                <c:pt idx="2">
                  <c:v>מרס</c:v>
                </c:pt>
                <c:pt idx="3">
                  <c:v>אפריל</c:v>
                </c:pt>
                <c:pt idx="4">
                  <c:v>מאי</c:v>
                </c:pt>
                <c:pt idx="5">
                  <c:v>יוני</c:v>
                </c:pt>
                <c:pt idx="6">
                  <c:v>יולי</c:v>
                </c:pt>
                <c:pt idx="7">
                  <c:v>אוגוסט</c:v>
                </c:pt>
                <c:pt idx="8">
                  <c:v>ספטמבר</c:v>
                </c:pt>
                <c:pt idx="9">
                  <c:v>אוקטובר</c:v>
                </c:pt>
                <c:pt idx="10">
                  <c:v>נובמבר</c:v>
                </c:pt>
                <c:pt idx="11">
                  <c:v>דצמבר</c:v>
                </c:pt>
              </c:strCache>
            </c:strRef>
          </c:cat>
          <c:val>
            <c:numRef>
              <c:f>גיליון1!$B$2:$B$13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10</c:v>
                </c:pt>
                <c:pt idx="3">
                  <c:v>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1A-4647-A5BA-AEB5FAB89B6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2"/>
        <c:overlap val="-27"/>
        <c:axId val="929332591"/>
        <c:axId val="929375023"/>
      </c:barChart>
      <c:catAx>
        <c:axId val="929332591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innerShdw blurRad="114300">
              <a:schemeClr val="accent2"/>
            </a:inn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rgbClr val="FF0000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929375023"/>
        <c:crosses val="autoZero"/>
        <c:auto val="1"/>
        <c:lblAlgn val="ctr"/>
        <c:lblOffset val="100"/>
        <c:noMultiLvlLbl val="0"/>
      </c:catAx>
      <c:valAx>
        <c:axId val="929375023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rgbClr val="0000FF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929332591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solidFill>
        <a:srgbClr val="7030A0"/>
      </a:solidFill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2800" b="1" i="1" u="none" strike="noStrike" kern="1200" cap="all" spc="100" normalizeH="0" baseline="0">
                <a:solidFill>
                  <a:schemeClr val="lt1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r>
              <a:rPr lang="he-IL" sz="2800" dirty="0"/>
              <a:t>אירועי ירי עם נזק דלית אל כרמל לפי שנים</a:t>
            </a:r>
          </a:p>
        </c:rich>
      </c:tx>
      <c:layout>
        <c:manualLayout>
          <c:xMode val="edge"/>
          <c:yMode val="edge"/>
          <c:x val="0.2643533366924441"/>
          <c:y val="2.27955672207640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2800" b="1" i="1" u="none" strike="noStrike" kern="1200" cap="all" spc="100" normalizeH="0" baseline="0">
              <a:solidFill>
                <a:schemeClr val="lt1"/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title>
    <c:autoTitleDeleted val="0"/>
    <c:plotArea>
      <c:layout>
        <c:manualLayout>
          <c:layoutTarget val="inner"/>
          <c:xMode val="edge"/>
          <c:yMode val="edge"/>
          <c:x val="5.7969950694240033E-2"/>
          <c:y val="9.9054680664916905E-2"/>
          <c:w val="0.92236526995138424"/>
          <c:h val="0.72124496937882776"/>
        </c:manualLayout>
      </c:layout>
      <c:lineChart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ירי</c:v>
                </c:pt>
              </c:strCache>
            </c:strRef>
          </c:tx>
          <c:spPr>
            <a:ln w="25400" cap="rnd" cmpd="tri">
              <a:solidFill>
                <a:schemeClr val="accent1">
                  <a:lumMod val="50000"/>
                </a:schemeClr>
              </a:solidFill>
              <a:bevel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5400" cap="sq" cmpd="tri">
                <a:solidFill>
                  <a:schemeClr val="accent1">
                    <a:lumMod val="50000"/>
                  </a:schemeClr>
                </a:solidFill>
                <a:round/>
              </a:ln>
              <a:effectLst>
                <a:outerShdw dist="25400" dir="2700000" algn="tl" rotWithShape="0">
                  <a:schemeClr val="accent1"/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E7-40D9-A5DB-DC91D7D814E2}"/>
              </c:ext>
            </c:extLst>
          </c:dPt>
          <c:dLbls>
            <c:spPr>
              <a:solidFill>
                <a:srgbClr val="FF0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1" u="none" strike="noStrike" kern="1200" baseline="0">
                    <a:solidFill>
                      <a:schemeClr val="lt1"/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גיליון1!$A$2:$A$7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גיליון1!$B$2:$B$7</c:f>
              <c:numCache>
                <c:formatCode>General</c:formatCode>
                <c:ptCount val="6"/>
                <c:pt idx="0">
                  <c:v>16</c:v>
                </c:pt>
                <c:pt idx="1">
                  <c:v>18</c:v>
                </c:pt>
                <c:pt idx="2">
                  <c:v>16</c:v>
                </c:pt>
                <c:pt idx="3">
                  <c:v>13</c:v>
                </c:pt>
                <c:pt idx="4">
                  <c:v>28</c:v>
                </c:pt>
                <c:pt idx="5">
                  <c:v>10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AB8-49D2-AF35-43419B33753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rgbClr val="9966FF"/>
              </a:solidFill>
              <a:round/>
            </a:ln>
            <a:effectLst/>
          </c:spPr>
        </c:dropLines>
        <c:smooth val="0"/>
        <c:axId val="981646640"/>
        <c:axId val="981647888"/>
      </c:lineChart>
      <c:catAx>
        <c:axId val="98164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1" u="none" strike="noStrike" kern="1200" spc="100" baseline="0">
                <a:solidFill>
                  <a:schemeClr val="lt1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981647888"/>
        <c:crosses val="autoZero"/>
        <c:auto val="1"/>
        <c:lblAlgn val="ctr"/>
        <c:lblOffset val="100"/>
        <c:noMultiLvlLbl val="0"/>
      </c:catAx>
      <c:valAx>
        <c:axId val="9816478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  <a:tailEnd w="lg" len="sm"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9816466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accent1">
                <a:lumMod val="60000"/>
                <a:lumOff val="40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1" u="none" strike="noStrike" kern="1200" baseline="0">
                <a:solidFill>
                  <a:schemeClr val="lt1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</c:dTable>
      <c:spPr>
        <a:solidFill>
          <a:schemeClr val="accent2">
            <a:lumMod val="20000"/>
            <a:lumOff val="80000"/>
          </a:schemeClr>
        </a:solidFill>
        <a:ln w="6350" cmpd="tri">
          <a:solidFill>
            <a:srgbClr val="00FF00">
              <a:alpha val="90000"/>
            </a:srgbClr>
          </a:solidFill>
        </a:ln>
        <a:effectLst>
          <a:softEdge rad="0"/>
        </a:effectLst>
        <a:scene3d>
          <a:camera prst="orthographicFront"/>
          <a:lightRig rig="threePt" dir="t"/>
        </a:scene3d>
        <a:sp3d prstMaterial="dkEdge"/>
      </c:spPr>
    </c:plotArea>
    <c:plotVisOnly val="1"/>
    <c:dispBlanksAs val="gap"/>
    <c:showDLblsOverMax val="0"/>
  </c:chart>
  <c:spPr>
    <a:solidFill>
      <a:schemeClr val="tx2"/>
    </a:solidFill>
    <a:ln w="9525" cap="flat" cmpd="sng" algn="ctr">
      <a:solidFill>
        <a:schemeClr val="accent1"/>
      </a:solidFill>
      <a:round/>
    </a:ln>
    <a:effectLst>
      <a:outerShdw blurRad="406400" dist="50800" dir="5400000" sx="96000" sy="96000" algn="ctr" rotWithShape="0">
        <a:srgbClr val="000000">
          <a:alpha val="44000"/>
        </a:srgbClr>
      </a:outerShdw>
      <a:softEdge rad="12700"/>
    </a:effectLst>
  </c:spPr>
  <c:txPr>
    <a:bodyPr/>
    <a:lstStyle/>
    <a:p>
      <a:pPr>
        <a:defRPr i="1">
          <a:latin typeface="Hadassah Friedlaender" panose="02020603050405020304" pitchFamily="18" charset="-79"/>
          <a:cs typeface="Hadassah Friedlaender" panose="02020603050405020304" pitchFamily="18" charset="-79"/>
        </a:defRPr>
      </a:pPr>
      <a:endParaRPr lang="he-I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r>
              <a:rPr lang="he-IL" sz="2800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אירועים</a:t>
            </a:r>
            <a:r>
              <a:rPr lang="he-IL" sz="2800" baseline="0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</a:t>
            </a:r>
            <a:r>
              <a:rPr lang="he-IL" sz="2800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פצועי </a:t>
            </a:r>
            <a:r>
              <a:rPr lang="he-IL" sz="2800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ירי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title>
    <c:autoTitleDeleted val="0"/>
    <c:plotArea>
      <c:layout>
        <c:manualLayout>
          <c:layoutTarget val="inner"/>
          <c:xMode val="edge"/>
          <c:yMode val="edge"/>
          <c:x val="4.2673794728725414E-2"/>
          <c:y val="9.7769617509250895E-2"/>
          <c:w val="0.94672794802162152"/>
          <c:h val="0.772572664088787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פצועי ירי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etal">
              <a:bevelT w="88900" h="88900"/>
            </a:sp3d>
          </c:spPr>
          <c:invertIfNegative val="0"/>
          <c:dLbls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גיליון1!$B$2:$B$7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B8-4C6D-9A2D-3A69169B12A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4526464"/>
        <c:axId val="704528960"/>
      </c:barChart>
      <c:catAx>
        <c:axId val="70452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704528960"/>
        <c:crosses val="autoZero"/>
        <c:auto val="1"/>
        <c:lblAlgn val="ctr"/>
        <c:lblOffset val="100"/>
        <c:noMultiLvlLbl val="0"/>
      </c:catAx>
      <c:valAx>
        <c:axId val="70452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704526464"/>
        <c:crosses val="autoZero"/>
        <c:crossBetween val="between"/>
      </c:valAx>
      <c:spPr>
        <a:solidFill>
          <a:schemeClr val="tx2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90500" h="38100"/>
        </a:sp3d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r>
              <a:rPr lang="he-IL" sz="2400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רימון </a:t>
            </a:r>
            <a:r>
              <a:rPr lang="he-IL" sz="2400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מטען-</a:t>
            </a:r>
            <a:endParaRPr lang="he-IL" sz="2400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title>
    <c:autoTitleDeleted val="0"/>
    <c:plotArea>
      <c:layout>
        <c:manualLayout>
          <c:layoutTarget val="inner"/>
          <c:xMode val="edge"/>
          <c:yMode val="edge"/>
          <c:x val="3.5331774952502983E-2"/>
          <c:y val="0.10005542348818476"/>
          <c:w val="0.95042084566783014"/>
          <c:h val="0.78762032980422203"/>
        </c:manualLayout>
      </c:layout>
      <c:lineChart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רימון הלם</c:v>
                </c:pt>
              </c:strCache>
            </c:strRef>
          </c:tx>
          <c:spPr>
            <a:ln w="57150" cap="rnd">
              <a:solidFill>
                <a:schemeClr val="accent4">
                  <a:lumMod val="50000"/>
                </a:schemeClr>
              </a:solidFill>
              <a:round/>
            </a:ln>
            <a:effectLst>
              <a:softEdge rad="0"/>
            </a:effectLst>
          </c:spPr>
          <c:marker>
            <c:symbol val="none"/>
          </c:marker>
          <c:dLbls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גיליון1!$B$2:$B$7</c:f>
              <c:numCache>
                <c:formatCode>General</c:formatCode>
                <c:ptCount val="6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8D-4B6A-811C-5B8D0606C5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708896432"/>
        <c:axId val="708875632"/>
      </c:lineChart>
      <c:catAx>
        <c:axId val="70889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rgbClr val="0000CC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708875632"/>
        <c:crosses val="autoZero"/>
        <c:auto val="1"/>
        <c:lblAlgn val="ctr"/>
        <c:lblOffset val="100"/>
        <c:noMultiLvlLbl val="0"/>
      </c:catAx>
      <c:valAx>
        <c:axId val="708875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708896432"/>
        <c:crosses val="autoZero"/>
        <c:crossBetween val="between"/>
      </c:valAx>
      <c:spPr>
        <a:solidFill>
          <a:schemeClr val="bg2">
            <a:lumMod val="90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r>
              <a:rPr lang="he-IL" sz="2400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דקירות </a:t>
            </a:r>
            <a:endParaRPr lang="he-IL" sz="2400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דקירה</c:v>
                </c:pt>
              </c:strCache>
            </c:strRef>
          </c:tx>
          <c:spPr>
            <a:ln w="57150" cap="rnd">
              <a:solidFill>
                <a:schemeClr val="accent4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גיליון1!$B$2:$B$7</c:f>
              <c:numCache>
                <c:formatCode>General</c:formatCode>
                <c:ptCount val="6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3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8F-48BC-851E-42DED0505F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34167872"/>
        <c:axId val="734163296"/>
      </c:lineChart>
      <c:catAx>
        <c:axId val="73416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734163296"/>
        <c:crosses val="autoZero"/>
        <c:auto val="1"/>
        <c:lblAlgn val="ctr"/>
        <c:lblOffset val="100"/>
        <c:noMultiLvlLbl val="0"/>
      </c:catAx>
      <c:valAx>
        <c:axId val="734163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734167872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showDLblsOverMax val="0"/>
  </c:chart>
  <c:spPr>
    <a:solidFill>
      <a:schemeClr val="accent4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1" u="none" strike="noStrike" kern="1200" baseline="0">
              <a:solidFill>
                <a:schemeClr val="tx1"/>
              </a:solidFill>
              <a:latin typeface="Hadassah Friedlaender" panose="02020603050405020304" pitchFamily="18" charset="-79"/>
              <a:ea typeface="+mn-ea"/>
              <a:cs typeface="Hadassah Friedlaender" panose="02020603050405020304" pitchFamily="18" charset="-79"/>
            </a:defRPr>
          </a:pPr>
          <a:endParaRPr lang="he-I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שריפת רכבים</c:v>
                </c:pt>
              </c:strCache>
            </c:strRef>
          </c:tx>
          <c:spPr>
            <a:ln w="57150" cap="rnd">
              <a:solidFill>
                <a:srgbClr val="00B0F0">
                  <a:alpha val="94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57150" cap="rnd" cmpd="sng" algn="ctr">
                <a:solidFill>
                  <a:srgbClr val="00B0F0">
                    <a:alpha val="94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CF2-4057-B964-2C8F2995A9A7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57150" cap="rnd" cmpd="sng" algn="ctr">
                <a:solidFill>
                  <a:srgbClr val="00B0F0">
                    <a:alpha val="94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42F-4C36-8C76-A1DC0188B964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57150" cap="rnd" cmpd="sng" algn="ctr">
                <a:solidFill>
                  <a:srgbClr val="00B0F0">
                    <a:alpha val="94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142F-4C36-8C76-A1DC0188B964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57150" cap="rnd" cmpd="sng" algn="ctr">
                <a:solidFill>
                  <a:srgbClr val="00B0F0">
                    <a:alpha val="94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0-142F-4C36-8C76-A1DC0188B964}"/>
              </c:ext>
            </c:extLst>
          </c:dPt>
          <c:dLbls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/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גיליון1!$A$2:$A$7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גיליון1!$B$2:$B$7</c:f>
              <c:numCache>
                <c:formatCode>General</c:formatCode>
                <c:ptCount val="6"/>
                <c:pt idx="0">
                  <c:v>6</c:v>
                </c:pt>
                <c:pt idx="1">
                  <c:v>5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98-4CB1-9325-E8B191C617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132366591"/>
        <c:axId val="2132362431"/>
      </c:lineChart>
      <c:catAx>
        <c:axId val="2132366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cap="all" baseline="0">
                <a:solidFill>
                  <a:srgbClr val="0000CC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2132362431"/>
        <c:crosses val="autoZero"/>
        <c:auto val="1"/>
        <c:lblAlgn val="ctr"/>
        <c:lblOffset val="100"/>
        <c:noMultiLvlLbl val="0"/>
      </c:catAx>
      <c:valAx>
        <c:axId val="213236243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rgbClr val="0000CC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32366591"/>
        <c:crosses val="autoZero"/>
        <c:crossBetween val="between"/>
      </c:valAx>
      <c:spPr>
        <a:solidFill>
          <a:schemeClr val="accent6">
            <a:lumMod val="20000"/>
            <a:lumOff val="80000"/>
          </a:schemeClr>
        </a:solidFill>
        <a:ln>
          <a:solidFill>
            <a:schemeClr val="accent1"/>
          </a:solidFill>
        </a:ln>
        <a:effectLst/>
        <a:scene3d>
          <a:camera prst="orthographicFront"/>
          <a:lightRig rig="soft" dir="t">
            <a:rot lat="0" lon="0" rev="0"/>
          </a:lightRig>
        </a:scene3d>
        <a:sp3d prstMaterial="matte">
          <a:bevelT w="63500" h="63500" prst="artDeco"/>
          <a:contourClr>
            <a:srgbClr val="000000"/>
          </a:contourClr>
        </a:sp3d>
      </c:spPr>
    </c:plotArea>
    <c:plotVisOnly val="1"/>
    <c:dispBlanksAs val="gap"/>
    <c:showDLblsOverMax val="0"/>
  </c:chart>
  <c:spPr>
    <a:solidFill>
      <a:schemeClr val="accent2">
        <a:lumMod val="60000"/>
        <a:lumOff val="4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  <a:scene3d>
      <a:camera prst="orthographicFront"/>
      <a:lightRig rig="threePt" dir="t"/>
    </a:scene3d>
    <a:sp3d prstMaterial="metal">
      <a:bevelT w="88900" h="88900"/>
    </a:sp3d>
  </c:spPr>
  <c:txPr>
    <a:bodyPr/>
    <a:lstStyle/>
    <a:p>
      <a:pPr>
        <a:defRPr i="1"/>
      </a:pPr>
      <a:endParaRPr lang="he-I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title>
    <c:autoTitleDeleted val="0"/>
    <c:plotArea>
      <c:layout>
        <c:manualLayout>
          <c:layoutTarget val="inner"/>
          <c:xMode val="edge"/>
          <c:yMode val="edge"/>
          <c:x val="5.1934916338582687E-2"/>
          <c:y val="6.4957119527736251E-2"/>
          <c:w val="0.92931508366141735"/>
          <c:h val="0.78663516322372273"/>
        </c:manualLayout>
      </c:layout>
      <c:lineChart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שריפת מבנה 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גיליון1!$B$2:$B$7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3</c:v>
                </c:pt>
                <c:pt idx="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5B1-42F7-9E44-1E18AB5B6E7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234891792"/>
        <c:axId val="1234892208"/>
      </c:lineChart>
      <c:catAx>
        <c:axId val="1234891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rgbClr val="0000CC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1234892208"/>
        <c:crosses val="autoZero"/>
        <c:auto val="1"/>
        <c:lblAlgn val="ctr"/>
        <c:lblOffset val="100"/>
        <c:noMultiLvlLbl val="0"/>
      </c:catAx>
      <c:valAx>
        <c:axId val="1234892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1234891792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גניבת רכב</c:v>
                </c:pt>
              </c:strCache>
            </c:strRef>
          </c:tx>
          <c:spPr>
            <a:ln w="57150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adassah Friedlaender" panose="02020603050405020304" pitchFamily="18" charset="-79"/>
                    <a:ea typeface="+mn-ea"/>
                    <a:cs typeface="Hadassah Friedlaender" panose="02020603050405020304" pitchFamily="18" charset="-79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גיליון1!$A$2:$A$7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גיליון1!$B$2:$B$7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3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F47-4FDF-90F1-331D84CA71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4826512"/>
        <c:axId val="594820688"/>
      </c:lineChart>
      <c:catAx>
        <c:axId val="59482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rgbClr val="0000CC"/>
                </a:solidFill>
                <a:latin typeface="Hadassah Friedlaender" panose="02020603050405020304" pitchFamily="18" charset="-79"/>
                <a:ea typeface="+mn-ea"/>
                <a:cs typeface="Hadassah Friedlaender" panose="02020603050405020304" pitchFamily="18" charset="-79"/>
              </a:defRPr>
            </a:pPr>
            <a:endParaRPr lang="he-IL"/>
          </a:p>
        </c:txPr>
        <c:crossAx val="594820688"/>
        <c:crosses val="autoZero"/>
        <c:auto val="1"/>
        <c:lblAlgn val="ctr"/>
        <c:lblOffset val="100"/>
        <c:noMultiLvlLbl val="0"/>
      </c:catAx>
      <c:valAx>
        <c:axId val="594820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594826512"/>
        <c:crosses val="autoZero"/>
        <c:crossBetween val="between"/>
      </c:valAx>
      <c:spPr>
        <a:solidFill>
          <a:schemeClr val="accent6">
            <a:lumMod val="20000"/>
            <a:lumOff val="80000"/>
          </a:schemeClr>
        </a:solidFill>
        <a:ln w="5715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1197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0.86719</cdr:x>
      <cdr:y>0.2618</cdr:y>
    </cdr:from>
    <cdr:to>
      <cdr:x>0.90422</cdr:x>
      <cdr:y>0.29629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86224" y="1751826"/>
          <a:ext cx="439234" cy="2307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1"/>
        <a:lstStyle xmlns:a="http://schemas.openxmlformats.org/drawingml/2006/main"/>
        <a:p xmlns:a="http://schemas.openxmlformats.org/drawingml/2006/main">
          <a:r>
            <a:rPr lang="he-IL" sz="1400" b="1" i="1" dirty="0" smtClean="0">
              <a:solidFill>
                <a:schemeClr val="bg1"/>
              </a:solidFill>
            </a:rPr>
            <a:t>0.6%</a:t>
          </a:r>
          <a:endParaRPr lang="he-IL" sz="1400" b="1" i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0.67109</cdr:x>
      <cdr:y>0.25664</cdr:y>
    </cdr:from>
    <cdr:to>
      <cdr:x>0.70812</cdr:x>
      <cdr:y>0.29112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960172" y="1717270"/>
          <a:ext cx="439233" cy="230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e-IL" sz="1400" b="1" i="1" dirty="0" smtClean="0">
              <a:solidFill>
                <a:schemeClr val="bg1"/>
              </a:solidFill>
            </a:rPr>
            <a:t>0.7%</a:t>
          </a:r>
          <a:endParaRPr lang="he-IL" sz="1400" b="1" i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0.47347</cdr:x>
      <cdr:y>0.25153</cdr:y>
    </cdr:from>
    <cdr:to>
      <cdr:x>0.51051</cdr:x>
      <cdr:y>0.28601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616094" y="1683078"/>
          <a:ext cx="439353" cy="230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e-IL" sz="1400" b="1" i="1" dirty="0" smtClean="0">
              <a:solidFill>
                <a:schemeClr val="bg1"/>
              </a:solidFill>
            </a:rPr>
            <a:t>0.73%</a:t>
          </a:r>
          <a:endParaRPr lang="he-IL" sz="1400" b="1" i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0.27675</cdr:x>
      <cdr:y>0.25152</cdr:y>
    </cdr:from>
    <cdr:to>
      <cdr:x>0.31379</cdr:x>
      <cdr:y>0.286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282704" y="1683030"/>
          <a:ext cx="439352" cy="230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e-IL" sz="1400" b="1" i="1" dirty="0" smtClean="0">
              <a:solidFill>
                <a:schemeClr val="bg1"/>
              </a:solidFill>
            </a:rPr>
            <a:t>0.74%</a:t>
          </a:r>
          <a:endParaRPr lang="he-IL" sz="1400" b="1" i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0.08574</cdr:x>
      <cdr:y>0.24762</cdr:y>
    </cdr:from>
    <cdr:to>
      <cdr:x>0.12278</cdr:x>
      <cdr:y>0.2821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017021" y="1656943"/>
          <a:ext cx="439352" cy="230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e-IL" sz="1400" b="1" i="1" dirty="0" smtClean="0">
              <a:solidFill>
                <a:schemeClr val="bg1"/>
              </a:solidFill>
            </a:rPr>
            <a:t>0.8%</a:t>
          </a:r>
          <a:endParaRPr lang="he-IL" sz="1400" b="1" i="1" dirty="0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3455DC0-C810-4E6E-94C8-A1C87D3CA922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15FBBA-4D2A-43E9-B3F8-0C1C84C2BDD8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56197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DBFCD6-9FD5-4643-BF23-A8CF9ED7A4F2}" type="slidenum">
              <a:rPr kumimoji="0" lang="he-I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he-I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022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BFCD6-9FD5-4643-BF23-A8CF9ED7A4F2}" type="slidenum">
              <a:rPr lang="he-IL" smtClean="0"/>
              <a:t>10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83207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DBFCD6-9FD5-4643-BF23-A8CF9ED7A4F2}" type="slidenum">
              <a:rPr kumimoji="0" lang="he-I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he-I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553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BFCD6-9FD5-4643-BF23-A8CF9ED7A4F2}" type="slidenum">
              <a:rPr lang="he-IL" smtClean="0"/>
              <a:t>21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29640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6573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0822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2674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2871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52385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3734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48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3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36146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72060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20918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7C0F286-51D2-4040-BEA6-CDB7DFE33490}" type="datetimeFigureOut">
              <a:rPr lang="he-IL" smtClean="0"/>
              <a:t>ח' ניסן תשפ"ד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15799-4BE3-47E1-BBC3-8E1E001BA3AB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9623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58861" y="568156"/>
            <a:ext cx="6949157" cy="230832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3600" b="1" i="1" dirty="0" smtClean="0">
                <a:solidFill>
                  <a:srgbClr val="0000CC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ישיבת מליאת המועצה</a:t>
            </a:r>
          </a:p>
          <a:p>
            <a:pPr algn="ctr"/>
            <a:r>
              <a:rPr lang="he-IL" sz="3600" b="1" i="1" dirty="0" smtClean="0">
                <a:solidFill>
                  <a:srgbClr val="0000CC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דלית אל כרמל</a:t>
            </a:r>
          </a:p>
          <a:p>
            <a:pPr algn="ctr"/>
            <a:r>
              <a:rPr lang="he-IL" sz="3600" b="1" i="1" dirty="0" smtClean="0">
                <a:solidFill>
                  <a:srgbClr val="0000CC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ברכה והצלחה</a:t>
            </a:r>
          </a:p>
          <a:p>
            <a:pPr algn="ctr"/>
            <a:r>
              <a:rPr lang="he-IL" sz="3600" b="1" i="1" dirty="0" smtClean="0">
                <a:solidFill>
                  <a:srgbClr val="0000CC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16/4/2024</a:t>
            </a:r>
            <a:endParaRPr lang="he-IL" sz="3600" b="1" i="1" dirty="0">
              <a:solidFill>
                <a:srgbClr val="0000CC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58861" y="3429000"/>
            <a:ext cx="6957701" cy="286232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36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נושא הדיון: </a:t>
            </a:r>
            <a:r>
              <a:rPr lang="he-IL" sz="36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ביטחון שוטף</a:t>
            </a:r>
          </a:p>
          <a:p>
            <a:pPr algn="ctr"/>
            <a:r>
              <a:rPr lang="he-IL" sz="36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תפקידי המשטרה על פי חוק </a:t>
            </a:r>
          </a:p>
          <a:p>
            <a:pPr algn="ctr"/>
            <a:r>
              <a:rPr lang="he-IL" sz="36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תפקידי הרשות על פי חוק</a:t>
            </a:r>
          </a:p>
          <a:p>
            <a:pPr algn="ctr"/>
            <a:r>
              <a:rPr lang="he-IL" sz="36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סקירת רקע – נתונים</a:t>
            </a:r>
          </a:p>
          <a:p>
            <a:pPr algn="ctr"/>
            <a:r>
              <a:rPr lang="he-IL" sz="36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תובנות להמשך</a:t>
            </a:r>
            <a:endParaRPr lang="he-IL" sz="3600" b="1" i="1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pic>
        <p:nvPicPr>
          <p:cNvPr id="6" name="תמונה 5" descr="תיאור: http://www.enwan.co.il/UploadImage/Enwan.co.il_2014-03-04_131115.jpg"/>
          <p:cNvPicPr>
            <a:picLocks noChangeAspect="1" noChangeArrowheads="1"/>
          </p:cNvPicPr>
          <p:nvPr/>
        </p:nvPicPr>
        <p:blipFill>
          <a:blip r:embed="rId2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94" y="568156"/>
            <a:ext cx="1734797" cy="211522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innerShdw blurRad="1143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686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תרשים 5"/>
          <p:cNvGraphicFramePr/>
          <p:nvPr>
            <p:extLst>
              <p:ext uri="{D42A27DB-BD31-4B8C-83A1-F6EECF244321}">
                <p14:modId xmlns:p14="http://schemas.microsoft.com/office/powerpoint/2010/main" val="2820937313"/>
              </p:ext>
            </p:extLst>
          </p:nvPr>
        </p:nvGraphicFramePr>
        <p:xfrm>
          <a:off x="59821" y="0"/>
          <a:ext cx="1213217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60309" y="734938"/>
            <a:ext cx="184730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he-IL" sz="2000" i="1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3" name="הסבר חץ ימינה 2"/>
          <p:cNvSpPr/>
          <p:nvPr/>
        </p:nvSpPr>
        <p:spPr>
          <a:xfrm>
            <a:off x="5375305" y="752030"/>
            <a:ext cx="3273040" cy="9144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5642"/>
            </a:avLst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1400" b="1" i="1" u="sng" dirty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סיבות לעליה </a:t>
            </a:r>
            <a:r>
              <a:rPr lang="he-IL" sz="1400" i="1" dirty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:</a:t>
            </a:r>
          </a:p>
          <a:p>
            <a:r>
              <a:rPr lang="he-IL" sz="16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*מעצר </a:t>
            </a:r>
            <a:r>
              <a:rPr lang="he-IL" sz="1600" b="1" i="1" dirty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ראש כנופיה ועדויות נגדו</a:t>
            </a:r>
          </a:p>
          <a:p>
            <a:r>
              <a:rPr lang="he-IL" sz="16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*כניסת </a:t>
            </a:r>
            <a:r>
              <a:rPr lang="he-IL" sz="1600" b="1" i="1" dirty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עסקים </a:t>
            </a:r>
            <a:r>
              <a:rPr lang="he-IL" sz="16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זרים</a:t>
            </a:r>
          </a:p>
          <a:p>
            <a:r>
              <a:rPr lang="he-IL" sz="16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*בחירות</a:t>
            </a:r>
            <a:endParaRPr lang="he-IL" sz="16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3203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תרשים 5"/>
          <p:cNvGraphicFramePr/>
          <p:nvPr>
            <p:extLst>
              <p:ext uri="{D42A27DB-BD31-4B8C-83A1-F6EECF244321}">
                <p14:modId xmlns:p14="http://schemas.microsoft.com/office/powerpoint/2010/main" val="2240922662"/>
              </p:ext>
            </p:extLst>
          </p:nvPr>
        </p:nvGraphicFramePr>
        <p:xfrm>
          <a:off x="401652" y="102550"/>
          <a:ext cx="11553914" cy="6264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01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תרשים 5"/>
          <p:cNvGraphicFramePr/>
          <p:nvPr>
            <p:extLst>
              <p:ext uri="{D42A27DB-BD31-4B8C-83A1-F6EECF244321}">
                <p14:modId xmlns:p14="http://schemas.microsoft.com/office/powerpoint/2010/main" val="918246288"/>
              </p:ext>
            </p:extLst>
          </p:nvPr>
        </p:nvGraphicFramePr>
        <p:xfrm>
          <a:off x="247829" y="555478"/>
          <a:ext cx="11588096" cy="5802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154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תרשים 5"/>
          <p:cNvGraphicFramePr/>
          <p:nvPr>
            <p:extLst>
              <p:ext uri="{D42A27DB-BD31-4B8C-83A1-F6EECF244321}">
                <p14:modId xmlns:p14="http://schemas.microsoft.com/office/powerpoint/2010/main" val="1557805797"/>
              </p:ext>
            </p:extLst>
          </p:nvPr>
        </p:nvGraphicFramePr>
        <p:xfrm>
          <a:off x="487111" y="600025"/>
          <a:ext cx="11451364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509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תרשים 5"/>
          <p:cNvGraphicFramePr/>
          <p:nvPr>
            <p:extLst>
              <p:ext uri="{D42A27DB-BD31-4B8C-83A1-F6EECF244321}">
                <p14:modId xmlns:p14="http://schemas.microsoft.com/office/powerpoint/2010/main" val="280611157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079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תרשים 5"/>
          <p:cNvGraphicFramePr/>
          <p:nvPr>
            <p:extLst>
              <p:ext uri="{D42A27DB-BD31-4B8C-83A1-F6EECF244321}">
                <p14:modId xmlns:p14="http://schemas.microsoft.com/office/powerpoint/2010/main" val="4118001057"/>
              </p:ext>
            </p:extLst>
          </p:nvPr>
        </p:nvGraphicFramePr>
        <p:xfrm>
          <a:off x="410199" y="506020"/>
          <a:ext cx="11271902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70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תרשים 5"/>
          <p:cNvGraphicFramePr/>
          <p:nvPr>
            <p:extLst>
              <p:ext uri="{D42A27DB-BD31-4B8C-83A1-F6EECF244321}">
                <p14:modId xmlns:p14="http://schemas.microsoft.com/office/powerpoint/2010/main" val="821262573"/>
              </p:ext>
            </p:extLst>
          </p:nvPr>
        </p:nvGraphicFramePr>
        <p:xfrm>
          <a:off x="350379" y="495656"/>
          <a:ext cx="11502638" cy="5642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067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תרשים 5"/>
          <p:cNvGraphicFramePr/>
          <p:nvPr>
            <p:extLst>
              <p:ext uri="{D42A27DB-BD31-4B8C-83A1-F6EECF244321}">
                <p14:modId xmlns:p14="http://schemas.microsoft.com/office/powerpoint/2010/main" val="2423700925"/>
              </p:ext>
            </p:extLst>
          </p:nvPr>
        </p:nvGraphicFramePr>
        <p:xfrm>
          <a:off x="168676" y="1"/>
          <a:ext cx="12023324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583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תרשים 5"/>
          <p:cNvGraphicFramePr/>
          <p:nvPr>
            <p:extLst>
              <p:ext uri="{D42A27DB-BD31-4B8C-83A1-F6EECF244321}">
                <p14:modId xmlns:p14="http://schemas.microsoft.com/office/powerpoint/2010/main" val="1910773852"/>
              </p:ext>
            </p:extLst>
          </p:nvPr>
        </p:nvGraphicFramePr>
        <p:xfrm>
          <a:off x="170917" y="-1"/>
          <a:ext cx="12021084" cy="6858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242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399431"/>
              </p:ext>
            </p:extLst>
          </p:nvPr>
        </p:nvGraphicFramePr>
        <p:xfrm>
          <a:off x="333285" y="1138567"/>
          <a:ext cx="11654568" cy="5038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1834">
                  <a:extLst>
                    <a:ext uri="{9D8B030D-6E8A-4147-A177-3AD203B41FA5}">
                      <a16:colId xmlns:a16="http://schemas.microsoft.com/office/drawing/2014/main" val="1244218910"/>
                    </a:ext>
                  </a:extLst>
                </a:gridCol>
                <a:gridCol w="2049829">
                  <a:extLst>
                    <a:ext uri="{9D8B030D-6E8A-4147-A177-3AD203B41FA5}">
                      <a16:colId xmlns:a16="http://schemas.microsoft.com/office/drawing/2014/main" val="2025970733"/>
                    </a:ext>
                  </a:extLst>
                </a:gridCol>
                <a:gridCol w="1705415">
                  <a:extLst>
                    <a:ext uri="{9D8B030D-6E8A-4147-A177-3AD203B41FA5}">
                      <a16:colId xmlns:a16="http://schemas.microsoft.com/office/drawing/2014/main" val="4182601380"/>
                    </a:ext>
                  </a:extLst>
                </a:gridCol>
                <a:gridCol w="1806906">
                  <a:extLst>
                    <a:ext uri="{9D8B030D-6E8A-4147-A177-3AD203B41FA5}">
                      <a16:colId xmlns:a16="http://schemas.microsoft.com/office/drawing/2014/main" val="3008332812"/>
                    </a:ext>
                  </a:extLst>
                </a:gridCol>
                <a:gridCol w="1900628">
                  <a:extLst>
                    <a:ext uri="{9D8B030D-6E8A-4147-A177-3AD203B41FA5}">
                      <a16:colId xmlns:a16="http://schemas.microsoft.com/office/drawing/2014/main" val="2500980776"/>
                    </a:ext>
                  </a:extLst>
                </a:gridCol>
                <a:gridCol w="1654423">
                  <a:extLst>
                    <a:ext uri="{9D8B030D-6E8A-4147-A177-3AD203B41FA5}">
                      <a16:colId xmlns:a16="http://schemas.microsoft.com/office/drawing/2014/main" val="2163308831"/>
                    </a:ext>
                  </a:extLst>
                </a:gridCol>
                <a:gridCol w="1965533">
                  <a:extLst>
                    <a:ext uri="{9D8B030D-6E8A-4147-A177-3AD203B41FA5}">
                      <a16:colId xmlns:a16="http://schemas.microsoft.com/office/drawing/2014/main" val="248206537"/>
                    </a:ext>
                  </a:extLst>
                </a:gridCol>
              </a:tblGrid>
              <a:tr h="557773"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מס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סוג עבירה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חיפה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נשר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טירת</a:t>
                      </a:r>
                      <a:r>
                        <a:rPr lang="he-IL" sz="2400" i="1" baseline="0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כרמל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עוספיא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דלית אל כרמל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541152"/>
                  </a:ext>
                </a:extLst>
              </a:tr>
              <a:tr h="367232">
                <a:tc>
                  <a:txBody>
                    <a:bodyPr/>
                    <a:lstStyle/>
                    <a:p>
                      <a:pPr rtl="1"/>
                      <a:r>
                        <a:rPr lang="en-US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גניבה</a:t>
                      </a:r>
                      <a:r>
                        <a:rPr lang="he-IL" sz="2400" i="1" baseline="0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</a:t>
                      </a:r>
                    </a:p>
                    <a:p>
                      <a:pPr rtl="1"/>
                      <a:r>
                        <a:rPr lang="he-IL" sz="2400" i="1" baseline="0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מתוך רכב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373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29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880510"/>
                  </a:ext>
                </a:extLst>
              </a:tr>
              <a:tr h="367232"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גניבת </a:t>
                      </a:r>
                    </a:p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רכב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389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40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196231"/>
                  </a:ext>
                </a:extLst>
              </a:tr>
              <a:tr h="367232"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התפרצות לדירה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345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049723"/>
                  </a:ext>
                </a:extLst>
              </a:tr>
              <a:tr h="367232"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התפרצות לבית עסק /מוסד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202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217611"/>
                  </a:ext>
                </a:extLst>
              </a:tr>
              <a:tr h="1170186">
                <a:tc>
                  <a:txBody>
                    <a:bodyPr/>
                    <a:lstStyle/>
                    <a:p>
                      <a:pPr rtl="1"/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סה"כ תיקים נפתחו</a:t>
                      </a:r>
                      <a:r>
                        <a:rPr lang="he-IL" sz="2400" i="1" baseline="0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</a:t>
                      </a:r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בעבירות רכוש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1305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99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30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i="1" dirty="0" smtClean="0">
                          <a:solidFill>
                            <a:schemeClr val="tx1"/>
                          </a:solidFill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2400" i="1" dirty="0">
                        <a:solidFill>
                          <a:schemeClr val="tx1"/>
                        </a:solidFill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07189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74589" y="427292"/>
            <a:ext cx="5320687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he-IL" sz="24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דוח עבירות רכוש מרחב כרמל לשנת 2023</a:t>
            </a:r>
            <a:endParaRPr lang="he-IL" sz="2400" b="1" i="1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3725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01126" y="0"/>
            <a:ext cx="11750467" cy="658641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>
            <a:spAutoFit/>
          </a:bodyPr>
          <a:lstStyle/>
          <a:p>
            <a:r>
              <a:rPr lang="he-IL" sz="3600" i="1" dirty="0" smtClean="0">
                <a:solidFill>
                  <a:srgbClr val="0000CC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"</a:t>
            </a:r>
            <a:r>
              <a:rPr lang="he-IL" sz="3600" b="1" i="1" dirty="0" smtClean="0">
                <a:solidFill>
                  <a:srgbClr val="0000CC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משטרת ישראל" </a:t>
            </a:r>
            <a:endParaRPr lang="he-IL" sz="3600" b="1" i="1" u="sng" dirty="0" smtClean="0">
              <a:solidFill>
                <a:srgbClr val="0000CC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endParaRPr lang="he-IL" sz="1600" b="1" i="1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סעיף 3 לפקודת המשטרה קובע את תפקידי המשטרה: </a:t>
            </a:r>
          </a:p>
          <a:p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* מניעת עבירות ובגילוין, </a:t>
            </a:r>
          </a:p>
          <a:p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* תפיסת עבריינים ובתביעתם לדין, </a:t>
            </a:r>
          </a:p>
          <a:p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* שמירתם הבטוחה של אסירים, </a:t>
            </a:r>
          </a:p>
          <a:p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* קיום הסדר הציבורי וביטחון הנפש והרכוש,</a:t>
            </a:r>
          </a:p>
          <a:p>
            <a:endParaRPr lang="he-IL" sz="1000" i="1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בהתאם ליעדים אלה מקיימת המשטרה: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</a:t>
            </a:r>
            <a:r>
              <a:rPr lang="he-IL" sz="36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חקירות משטרתיות-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he-IL" sz="36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חטיבת תביעות </a:t>
            </a:r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– </a:t>
            </a:r>
          </a:p>
          <a:p>
            <a:r>
              <a:rPr lang="he-IL" sz="3600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</a:t>
            </a:r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    היא אחת משתי סמכויות התביעה העיקריות בבתי המשפט   </a:t>
            </a:r>
          </a:p>
          <a:p>
            <a:r>
              <a:rPr lang="he-IL" sz="3600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</a:t>
            </a:r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    בישראל (לצד פרקליטות המדינה).</a:t>
            </a:r>
            <a:endParaRPr lang="he-IL" sz="3600" i="1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9346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84965" y="51441"/>
            <a:ext cx="5761608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השוואת תאונות דרכים 21/22/23/24</a:t>
            </a:r>
            <a:endParaRPr kumimoji="0" lang="he-IL" sz="24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Gisha" panose="020B0502040204020203" pitchFamily="34" charset="-79"/>
            </a:endParaRPr>
          </a:p>
        </p:txBody>
      </p:sp>
      <p:graphicFrame>
        <p:nvGraphicFramePr>
          <p:cNvPr id="10" name="תרשים 9"/>
          <p:cNvGraphicFramePr/>
          <p:nvPr>
            <p:extLst>
              <p:ext uri="{D42A27DB-BD31-4B8C-83A1-F6EECF244321}">
                <p14:modId xmlns:p14="http://schemas.microsoft.com/office/powerpoint/2010/main" val="2532850134"/>
              </p:ext>
            </p:extLst>
          </p:nvPr>
        </p:nvGraphicFramePr>
        <p:xfrm>
          <a:off x="146643" y="513106"/>
          <a:ext cx="11898714" cy="6214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80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37720" y="0"/>
            <a:ext cx="258275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b="1" i="1" dirty="0" smtClean="0">
                <a:latin typeface="David" panose="020E0502060401010101" pitchFamily="34" charset="-79"/>
                <a:cs typeface="David" panose="020E0502060401010101" pitchFamily="34" charset="-79"/>
              </a:rPr>
              <a:t>דוח פלילים במחוז חוף 2023</a:t>
            </a:r>
            <a:endParaRPr lang="he-IL" b="1" i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260468"/>
              </p:ext>
            </p:extLst>
          </p:nvPr>
        </p:nvGraphicFramePr>
        <p:xfrm>
          <a:off x="2" y="369332"/>
          <a:ext cx="12191999" cy="6334133"/>
        </p:xfrm>
        <a:graphic>
          <a:graphicData uri="http://schemas.openxmlformats.org/drawingml/2006/table">
            <a:tbl>
              <a:tblPr rtl="1">
                <a:tableStyleId>{5940675A-B579-460E-94D1-54222C63F5DA}</a:tableStyleId>
              </a:tblPr>
              <a:tblGrid>
                <a:gridCol w="455184">
                  <a:extLst>
                    <a:ext uri="{9D8B030D-6E8A-4147-A177-3AD203B41FA5}">
                      <a16:colId xmlns:a16="http://schemas.microsoft.com/office/drawing/2014/main" val="2064668235"/>
                    </a:ext>
                  </a:extLst>
                </a:gridCol>
                <a:gridCol w="1530669">
                  <a:extLst>
                    <a:ext uri="{9D8B030D-6E8A-4147-A177-3AD203B41FA5}">
                      <a16:colId xmlns:a16="http://schemas.microsoft.com/office/drawing/2014/main" val="2136194582"/>
                    </a:ext>
                  </a:extLst>
                </a:gridCol>
                <a:gridCol w="1174328">
                  <a:extLst>
                    <a:ext uri="{9D8B030D-6E8A-4147-A177-3AD203B41FA5}">
                      <a16:colId xmlns:a16="http://schemas.microsoft.com/office/drawing/2014/main" val="4277117600"/>
                    </a:ext>
                  </a:extLst>
                </a:gridCol>
                <a:gridCol w="878360">
                  <a:extLst>
                    <a:ext uri="{9D8B030D-6E8A-4147-A177-3AD203B41FA5}">
                      <a16:colId xmlns:a16="http://schemas.microsoft.com/office/drawing/2014/main" val="199448029"/>
                    </a:ext>
                  </a:extLst>
                </a:gridCol>
                <a:gridCol w="919500">
                  <a:extLst>
                    <a:ext uri="{9D8B030D-6E8A-4147-A177-3AD203B41FA5}">
                      <a16:colId xmlns:a16="http://schemas.microsoft.com/office/drawing/2014/main" val="1532218011"/>
                    </a:ext>
                  </a:extLst>
                </a:gridCol>
                <a:gridCol w="853131">
                  <a:extLst>
                    <a:ext uri="{9D8B030D-6E8A-4147-A177-3AD203B41FA5}">
                      <a16:colId xmlns:a16="http://schemas.microsoft.com/office/drawing/2014/main" val="675397520"/>
                    </a:ext>
                  </a:extLst>
                </a:gridCol>
                <a:gridCol w="639674">
                  <a:extLst>
                    <a:ext uri="{9D8B030D-6E8A-4147-A177-3AD203B41FA5}">
                      <a16:colId xmlns:a16="http://schemas.microsoft.com/office/drawing/2014/main" val="18537958"/>
                    </a:ext>
                  </a:extLst>
                </a:gridCol>
                <a:gridCol w="865629">
                  <a:extLst>
                    <a:ext uri="{9D8B030D-6E8A-4147-A177-3AD203B41FA5}">
                      <a16:colId xmlns:a16="http://schemas.microsoft.com/office/drawing/2014/main" val="3820693176"/>
                    </a:ext>
                  </a:extLst>
                </a:gridCol>
                <a:gridCol w="840169">
                  <a:extLst>
                    <a:ext uri="{9D8B030D-6E8A-4147-A177-3AD203B41FA5}">
                      <a16:colId xmlns:a16="http://schemas.microsoft.com/office/drawing/2014/main" val="826008811"/>
                    </a:ext>
                  </a:extLst>
                </a:gridCol>
                <a:gridCol w="792431">
                  <a:extLst>
                    <a:ext uri="{9D8B030D-6E8A-4147-A177-3AD203B41FA5}">
                      <a16:colId xmlns:a16="http://schemas.microsoft.com/office/drawing/2014/main" val="2156732964"/>
                    </a:ext>
                  </a:extLst>
                </a:gridCol>
                <a:gridCol w="751060">
                  <a:extLst>
                    <a:ext uri="{9D8B030D-6E8A-4147-A177-3AD203B41FA5}">
                      <a16:colId xmlns:a16="http://schemas.microsoft.com/office/drawing/2014/main" val="1725111900"/>
                    </a:ext>
                  </a:extLst>
                </a:gridCol>
                <a:gridCol w="792431">
                  <a:extLst>
                    <a:ext uri="{9D8B030D-6E8A-4147-A177-3AD203B41FA5}">
                      <a16:colId xmlns:a16="http://schemas.microsoft.com/office/drawing/2014/main" val="925275858"/>
                    </a:ext>
                  </a:extLst>
                </a:gridCol>
                <a:gridCol w="907002">
                  <a:extLst>
                    <a:ext uri="{9D8B030D-6E8A-4147-A177-3AD203B41FA5}">
                      <a16:colId xmlns:a16="http://schemas.microsoft.com/office/drawing/2014/main" val="1410144091"/>
                    </a:ext>
                  </a:extLst>
                </a:gridCol>
                <a:gridCol w="792431">
                  <a:extLst>
                    <a:ext uri="{9D8B030D-6E8A-4147-A177-3AD203B41FA5}">
                      <a16:colId xmlns:a16="http://schemas.microsoft.com/office/drawing/2014/main" val="826881133"/>
                    </a:ext>
                  </a:extLst>
                </a:gridCol>
              </a:tblGrid>
              <a:tr h="22032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מס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שם </a:t>
                      </a:r>
                      <a:endParaRPr lang="he-IL" sz="1200" b="1" i="1" u="none" strike="noStrike" dirty="0" smtClean="0"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  <a:p>
                      <a:pPr algn="ctr" rtl="1" fontAlgn="ctr"/>
                      <a:r>
                        <a:rPr lang="he-IL" sz="1200" b="1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ישוב</a:t>
                      </a:r>
                      <a:r>
                        <a:rPr lang="he-IL" sz="1200" b="1" i="1" u="none" strike="noStrike" baseline="0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</a:t>
                      </a:r>
                      <a:r>
                        <a:rPr lang="he-IL" sz="1200" b="1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</a:t>
                      </a:r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עיר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  </a:t>
                      </a:r>
                      <a:r>
                        <a:rPr lang="he-IL" sz="1200" b="1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כמות</a:t>
                      </a:r>
                    </a:p>
                    <a:p>
                      <a:pPr algn="ctr" rtl="1" fontAlgn="ctr"/>
                      <a:r>
                        <a:rPr lang="he-IL" sz="1200" b="1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</a:t>
                      </a:r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אוכלוסייה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גניבת </a:t>
                      </a:r>
                      <a:endParaRPr lang="he-IL" sz="1200" b="1" i="1" u="none" strike="noStrike" dirty="0" smtClean="0"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  <a:p>
                      <a:pPr algn="ctr" rtl="1" fontAlgn="ctr"/>
                      <a:r>
                        <a:rPr lang="he-IL" sz="1200" b="1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רכב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גניבה מתוך </a:t>
                      </a:r>
                      <a:endParaRPr lang="he-IL" sz="1200" b="1" i="1" u="none" strike="noStrike" dirty="0" smtClean="0"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  <a:p>
                      <a:pPr algn="ctr" rtl="1" fontAlgn="ctr"/>
                      <a:r>
                        <a:rPr lang="he-IL" sz="1200" b="1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רכב 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התפרצות  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רצח</a:t>
                      </a:r>
                      <a:endParaRPr lang="he-IL" sz="1200" b="1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ירי </a:t>
                      </a:r>
                      <a:endParaRPr lang="he-IL" sz="1200" b="1" i="1" u="none" strike="noStrike" dirty="0" smtClean="0"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  <a:p>
                      <a:pPr algn="ctr" rtl="1" fontAlgn="ctr"/>
                      <a:r>
                        <a:rPr lang="he-IL" sz="1200" b="1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עם  </a:t>
                      </a:r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פצועים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ירי עם נזק </a:t>
                      </a:r>
                      <a:endParaRPr lang="he-IL" sz="1200" b="1" i="1" u="none" strike="noStrike" dirty="0" smtClean="0"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  <a:p>
                      <a:pPr algn="ctr" rtl="1" fontAlgn="ctr"/>
                      <a:r>
                        <a:rPr lang="he-IL" sz="1200" b="1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בלבד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רימון הלם מטען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דקירה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הצתות </a:t>
                      </a:r>
                      <a:endParaRPr lang="he-IL" sz="1200" b="1" i="1" u="none" strike="noStrike" dirty="0" smtClean="0"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  <a:p>
                      <a:pPr algn="ctr" rtl="1" fontAlgn="ctr"/>
                      <a:r>
                        <a:rPr lang="he-IL" sz="1200" b="1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רכב- מבנה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סה"כ </a:t>
                      </a:r>
                      <a:endParaRPr lang="he-IL" sz="1200" b="1" i="1" u="none" strike="noStrike" dirty="0" smtClean="0"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  <a:p>
                      <a:pPr algn="ctr" rtl="1" fontAlgn="ctr"/>
                      <a:r>
                        <a:rPr lang="he-IL" sz="1200" b="1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אירועים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אחוזים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6738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ג'סר זרקה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15,577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1.14%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9389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קרית טבעון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17,411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0.70%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136850"/>
                  </a:ext>
                </a:extLst>
              </a:tr>
              <a:tr h="89205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אל פרדיס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13,630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0.51%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72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כפר יאסיף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10,678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0.51%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8562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בנימינה-עדה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14,948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0.50%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092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עוספיא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13,000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r>
                        <a:rPr lang="he-IL" sz="1200" b="0" i="1" u="none" strike="noStrike" dirty="0" smtClean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he-IL" sz="1200" b="0" i="1" u="none" strike="noStrike" dirty="0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0.49%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9255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חוף כרמל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31,800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0.42%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910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חריש-קציר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34,000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0.41%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12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פרדס חנה-כרכור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43,593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0.41%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168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כפר קרע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20,084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0.40%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909497"/>
                  </a:ext>
                </a:extLst>
              </a:tr>
              <a:tr h="79093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אור עקיבא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21,502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r>
                        <a:rPr lang="he-IL" sz="1200" b="0" i="1" u="none" strike="noStrike" dirty="0" smtClean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he-IL" sz="1200" b="0" i="1" u="none" strike="noStrike" dirty="0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0.40%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3858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נשר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22,167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 smtClean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0.39%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852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ערה ערערה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20,441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0.36%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5155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עכו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54,057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0.35%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781455"/>
                  </a:ext>
                </a:extLst>
              </a:tr>
              <a:tr h="122462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זכרון יעקב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23,546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r>
                        <a:rPr lang="he-IL" sz="1200" b="0" i="1" u="none" strike="noStrike" dirty="0" smtClean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he-IL" sz="1200" b="0" i="1" u="none" strike="noStrike" dirty="0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0.34%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138219"/>
                  </a:ext>
                </a:extLst>
              </a:tr>
              <a:tr h="92428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גדידה מכר 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20,970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0.33%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033926"/>
                  </a:ext>
                </a:extLst>
              </a:tr>
              <a:tr h="8803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אבו סנאן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14,194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0.31%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5936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חדרה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102,846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304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0.30%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1980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19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רכסים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14,029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r>
                        <a:rPr lang="he-IL" sz="1200" b="0" i="1" u="none" strike="noStrike" dirty="0" smtClean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he-IL" sz="1200" b="0" i="1" u="none" strike="noStrike" dirty="0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0.29%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7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חיפה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283,761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192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271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816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0.29%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43475"/>
                  </a:ext>
                </a:extLst>
              </a:tr>
              <a:tr h="121715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ביאליק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44,598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0.28%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565417"/>
                  </a:ext>
                </a:extLst>
              </a:tr>
              <a:tr h="125863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22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ירכא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16,786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0.27%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6830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23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קריית  ים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41,343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0.26%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671220"/>
                  </a:ext>
                </a:extLst>
              </a:tr>
              <a:tr h="74339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24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באקה /גת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34,793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0.25%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561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25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אום אל פחם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58,994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0.23%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621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26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נהרייה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60,000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0.23%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962883"/>
                  </a:ext>
                </a:extLst>
              </a:tr>
              <a:tr h="35509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27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ק, מוצקין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49,435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0.22%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8289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28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ק, אתא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60,920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0.21%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4451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29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טירת הכרמל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29,559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0.21%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388061"/>
                  </a:ext>
                </a:extLst>
              </a:tr>
              <a:tr h="99862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 smtClean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30</a:t>
                      </a:r>
                      <a:endParaRPr lang="he-IL" sz="1200" b="0" i="1" u="none" strike="noStrike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דלית א-כרמל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20,300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r>
                        <a:rPr lang="he-IL" sz="1200" b="0" i="1" u="none" strike="noStrike" dirty="0" smtClean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he-IL" sz="1200" b="0" i="1" u="none" strike="noStrike" dirty="0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0.20%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430249"/>
                  </a:ext>
                </a:extLst>
              </a:tr>
              <a:tr h="171709">
                <a:tc>
                  <a:txBody>
                    <a:bodyPr/>
                    <a:lstStyle/>
                    <a:p>
                      <a:pPr algn="ctr" rtl="1" fontAlgn="ctr"/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18" marR="3818" marT="381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סה"כ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1,208,962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755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608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920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1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1" i="1" u="none" strike="noStrike" dirty="0">
                          <a:solidFill>
                            <a:srgbClr val="0000FF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194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409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567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3874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806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191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תרשים 8"/>
          <p:cNvGraphicFramePr/>
          <p:nvPr>
            <p:extLst>
              <p:ext uri="{D42A27DB-BD31-4B8C-83A1-F6EECF244321}">
                <p14:modId xmlns:p14="http://schemas.microsoft.com/office/powerpoint/2010/main" val="1725785059"/>
              </p:ext>
            </p:extLst>
          </p:nvPr>
        </p:nvGraphicFramePr>
        <p:xfrm>
          <a:off x="153824" y="1"/>
          <a:ext cx="11861563" cy="6691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1378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6867" y="0"/>
            <a:ext cx="6721713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תובנות עד כאן מהמצב הביטחון השוטף:</a:t>
            </a:r>
            <a:endParaRPr lang="he-IL" sz="3200" b="1" i="1" u="sng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132" y="676946"/>
            <a:ext cx="11613735" cy="58477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הרחבת שירותי משטרה 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: תחנת משטרה ברכס הכרמל- המשרד </a:t>
            </a:r>
            <a:r>
              <a:rPr lang="he-IL" sz="3200" i="1" dirty="0" err="1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בט"ל</a:t>
            </a:r>
            <a:endParaRPr lang="he-IL" sz="3200" i="1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endParaRPr lang="he-IL" sz="1000" i="1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r>
              <a:rPr lang="he-IL" sz="32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ריכוז מאמץ והצבת יעדים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- מיקוד נגד כנופיות פשע - משטרה </a:t>
            </a:r>
          </a:p>
          <a:p>
            <a:endParaRPr lang="he-IL" sz="1000" b="1" i="1" u="sng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r>
              <a:rPr lang="he-IL" sz="32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סיכול ומניעת עבירות 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: תגבור שיטור עירוני ומשטרה</a:t>
            </a:r>
          </a:p>
          <a:p>
            <a:pPr lvl="0"/>
            <a:endParaRPr lang="he-IL" sz="1000" b="1" i="1" u="sng" dirty="0" smtClean="0">
              <a:solidFill>
                <a:prstClr val="black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pPr lvl="0"/>
            <a:r>
              <a:rPr lang="he-IL" sz="3200" b="1" i="1" u="sng" dirty="0" smtClean="0">
                <a:solidFill>
                  <a:prstClr val="black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מסע </a:t>
            </a:r>
            <a:r>
              <a:rPr lang="he-IL" sz="3200" b="1" i="1" u="sng" dirty="0">
                <a:solidFill>
                  <a:prstClr val="black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הסברה והרחבת האימון בקיום החוק </a:t>
            </a:r>
            <a:r>
              <a:rPr lang="he-IL" sz="3200" i="1" dirty="0">
                <a:solidFill>
                  <a:prstClr val="black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: ביטחון קהילתי ובתי ספר</a:t>
            </a:r>
          </a:p>
          <a:p>
            <a:endParaRPr lang="he-IL" sz="1000" b="1" i="1" u="sng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r>
              <a:rPr lang="he-IL" sz="32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מסע </a:t>
            </a:r>
            <a:r>
              <a:rPr lang="he-IL" sz="3200" b="1" i="1" u="sng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הסברה והרחבת האימון בקיום החוק </a:t>
            </a:r>
            <a:r>
              <a:rPr lang="he-IL" sz="3200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: ביטחון קהילתי ובתי 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ספר</a:t>
            </a:r>
          </a:p>
          <a:p>
            <a:endParaRPr lang="he-IL" sz="1000" b="1" i="1" u="sng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r>
              <a:rPr lang="he-IL" sz="32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נוער בסיכון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: מיקוד פעילות ותוכניות רווחה וחינוך</a:t>
            </a:r>
          </a:p>
          <a:p>
            <a:endParaRPr lang="he-IL" sz="1000" b="1" i="1" u="sng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r>
              <a:rPr lang="he-IL" sz="32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התאמת מסגרות </a:t>
            </a:r>
            <a:r>
              <a:rPr lang="he-IL" sz="32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: 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לגילאים שונים- חינוך לא פורמלי-הסברה והדרכה</a:t>
            </a:r>
          </a:p>
          <a:p>
            <a:endParaRPr lang="he-IL" sz="1000" b="1" i="1" u="sng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r>
              <a:rPr lang="he-IL" sz="32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התנדבות</a:t>
            </a:r>
            <a:r>
              <a:rPr lang="he-IL" sz="32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: הרחבת כיתת הכוננות המשטרתית- ביטחון</a:t>
            </a:r>
          </a:p>
          <a:p>
            <a:endParaRPr lang="he-IL" sz="1000" b="1" i="1" u="sng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r>
              <a:rPr lang="he-IL" sz="32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תוספת תקן</a:t>
            </a:r>
            <a:r>
              <a:rPr lang="he-IL" sz="32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- 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צפייה במצלמות לילה – משרד הפנים</a:t>
            </a:r>
          </a:p>
        </p:txBody>
      </p:sp>
    </p:spTree>
    <p:extLst>
      <p:ext uri="{BB962C8B-B14F-4D97-AF65-F5344CB8AC3E}">
        <p14:creationId xmlns:p14="http://schemas.microsoft.com/office/powerpoint/2010/main" val="334138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13219" y="1373854"/>
            <a:ext cx="7204105" cy="4110292"/>
          </a:xfrm>
          <a:prstGeom prst="rect">
            <a:avLst/>
          </a:prstGeom>
          <a:solidFill>
            <a:srgbClr val="66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endParaRPr lang="he-IL" sz="6000" b="1" i="1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pPr algn="ctr">
              <a:lnSpc>
                <a:spcPct val="150000"/>
              </a:lnSpc>
            </a:pPr>
            <a:r>
              <a:rPr lang="he-IL" sz="60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תודה ובהצלחה</a:t>
            </a:r>
          </a:p>
          <a:p>
            <a:pPr algn="ctr">
              <a:lnSpc>
                <a:spcPct val="150000"/>
              </a:lnSpc>
            </a:pPr>
            <a:endParaRPr lang="he-IL" sz="6000" b="1" i="1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61311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/>
          <p:cNvSpPr/>
          <p:nvPr/>
        </p:nvSpPr>
        <p:spPr>
          <a:xfrm>
            <a:off x="3899690" y="103261"/>
            <a:ext cx="5782695" cy="914400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מוקד מצלמות פענוח  מצלמות</a:t>
            </a:r>
          </a:p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עד 30 דקות מאירוע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5741078" y="1339554"/>
            <a:ext cx="1452786" cy="122204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שימוש בכלים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7290629" y="1339554"/>
            <a:ext cx="1452786" cy="122204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סוג </a:t>
            </a:r>
          </a:p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ומספר</a:t>
            </a:r>
          </a:p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רכב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8828694" y="1339554"/>
            <a:ext cx="1452786" cy="123486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ציר כניסה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10366759" y="1341690"/>
            <a:ext cx="1452786" cy="12327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פלילי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3990712" y="1352372"/>
            <a:ext cx="1653601" cy="122204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כמות</a:t>
            </a:r>
          </a:p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משתתפים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2446904" y="1352372"/>
            <a:ext cx="1452786" cy="122204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ציר בריחה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21" name="מלבן 20"/>
          <p:cNvSpPr/>
          <p:nvPr/>
        </p:nvSpPr>
        <p:spPr>
          <a:xfrm>
            <a:off x="801971" y="1352372"/>
            <a:ext cx="1553911" cy="122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חומר גולמי למשטרה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24" name="מלבן 23"/>
          <p:cNvSpPr/>
          <p:nvPr/>
        </p:nvSpPr>
        <p:spPr>
          <a:xfrm>
            <a:off x="10366759" y="3429000"/>
            <a:ext cx="1452786" cy="12327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תאונות דרכים</a:t>
            </a:r>
          </a:p>
          <a:p>
            <a:pPr algn="ctr"/>
            <a:r>
              <a:rPr lang="he-IL" sz="14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(פגע וברח)</a:t>
            </a:r>
            <a:endParaRPr lang="he-IL" sz="14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25" name="מלבן 24"/>
          <p:cNvSpPr/>
          <p:nvPr/>
        </p:nvSpPr>
        <p:spPr>
          <a:xfrm>
            <a:off x="8828694" y="3429001"/>
            <a:ext cx="1452786" cy="12327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גילוי אבדות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27" name="מלבן 26"/>
          <p:cNvSpPr/>
          <p:nvPr/>
        </p:nvSpPr>
        <p:spPr>
          <a:xfrm>
            <a:off x="7290629" y="3429000"/>
            <a:ext cx="1452786" cy="12327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חיפוש אחר נעדרים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28" name="מלבן 27"/>
          <p:cNvSpPr/>
          <p:nvPr/>
        </p:nvSpPr>
        <p:spPr>
          <a:xfrm>
            <a:off x="5741077" y="3429000"/>
            <a:ext cx="1452786" cy="12327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גילוי</a:t>
            </a:r>
          </a:p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קטטות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29" name="מלבן 28"/>
          <p:cNvSpPr/>
          <p:nvPr/>
        </p:nvSpPr>
        <p:spPr>
          <a:xfrm>
            <a:off x="4178183" y="3429000"/>
            <a:ext cx="1452786" cy="12327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ונדל יזים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30" name="מלבן 29"/>
          <p:cNvSpPr/>
          <p:nvPr/>
        </p:nvSpPr>
        <p:spPr>
          <a:xfrm>
            <a:off x="2446904" y="3429000"/>
            <a:ext cx="1634513" cy="12327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שליטה באירועים</a:t>
            </a:r>
          </a:p>
          <a:p>
            <a:pPr algn="ctr"/>
            <a:r>
              <a:rPr lang="he-IL" sz="14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(גדולים)</a:t>
            </a:r>
            <a:endParaRPr lang="he-IL" sz="14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31" name="מלבן 30"/>
          <p:cNvSpPr/>
          <p:nvPr/>
        </p:nvSpPr>
        <p:spPr>
          <a:xfrm>
            <a:off x="801971" y="3429000"/>
            <a:ext cx="1534825" cy="12327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בריונות</a:t>
            </a:r>
          </a:p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בתנועה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32" name="מלבן 31"/>
          <p:cNvSpPr/>
          <p:nvPr/>
        </p:nvSpPr>
        <p:spPr>
          <a:xfrm>
            <a:off x="665239" y="5208480"/>
            <a:ext cx="2137160" cy="12327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גלוי וסיוע למשטרה</a:t>
            </a:r>
          </a:p>
          <a:p>
            <a:pPr algn="ctr"/>
            <a:r>
              <a:rPr lang="he-IL" sz="14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(מחוץ לישוב)</a:t>
            </a:r>
            <a:endParaRPr lang="he-IL" sz="14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cxnSp>
        <p:nvCxnSpPr>
          <p:cNvPr id="34" name="מחבר ישר 33"/>
          <p:cNvCxnSpPr/>
          <p:nvPr/>
        </p:nvCxnSpPr>
        <p:spPr>
          <a:xfrm flipV="1">
            <a:off x="0" y="3102123"/>
            <a:ext cx="12192000" cy="80027"/>
          </a:xfrm>
          <a:prstGeom prst="line">
            <a:avLst/>
          </a:prstGeom>
          <a:ln w="762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מלבן 37"/>
          <p:cNvSpPr/>
          <p:nvPr/>
        </p:nvSpPr>
        <p:spPr>
          <a:xfrm>
            <a:off x="8828694" y="5208480"/>
            <a:ext cx="1452786" cy="12327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עבירות</a:t>
            </a:r>
          </a:p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איכות הסביבה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39" name="מלבן 38"/>
          <p:cNvSpPr/>
          <p:nvPr/>
        </p:nvSpPr>
        <p:spPr>
          <a:xfrm>
            <a:off x="7290629" y="5208480"/>
            <a:ext cx="1452786" cy="12327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גילוי</a:t>
            </a:r>
          </a:p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הטרדות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40" name="מלבן 39"/>
          <p:cNvSpPr/>
          <p:nvPr/>
        </p:nvSpPr>
        <p:spPr>
          <a:xfrm>
            <a:off x="5741077" y="5208480"/>
            <a:ext cx="1452786" cy="12327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רכבים חשודים</a:t>
            </a:r>
            <a:endParaRPr lang="he-IL" sz="28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41" name="מלבן 40"/>
          <p:cNvSpPr/>
          <p:nvPr/>
        </p:nvSpPr>
        <p:spPr>
          <a:xfrm>
            <a:off x="10366759" y="5208480"/>
            <a:ext cx="1452786" cy="12327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עבירות רכוש</a:t>
            </a:r>
          </a:p>
          <a:p>
            <a:pPr algn="ctr"/>
            <a:r>
              <a:rPr lang="he-IL" sz="14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(גניבות)</a:t>
            </a:r>
            <a:endParaRPr lang="he-IL" sz="12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43" name="מלבן 42"/>
          <p:cNvSpPr/>
          <p:nvPr/>
        </p:nvSpPr>
        <p:spPr>
          <a:xfrm>
            <a:off x="2887678" y="5208480"/>
            <a:ext cx="2743291" cy="12327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איתור מקימי רעש,</a:t>
            </a:r>
          </a:p>
          <a:p>
            <a:pPr algn="ctr"/>
            <a:r>
              <a:rPr lang="he-IL" sz="24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איתור בעלי חיים,</a:t>
            </a:r>
          </a:p>
          <a:p>
            <a:pPr algn="ctr"/>
            <a:r>
              <a:rPr lang="he-IL" sz="24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איתור חשודים,</a:t>
            </a:r>
            <a:endParaRPr lang="he-IL" sz="24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77108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71" y="0"/>
            <a:ext cx="12191999" cy="6726070"/>
          </a:xfrm>
          <a:prstGeom prst="rect">
            <a:avLst/>
          </a:prstGeom>
        </p:spPr>
      </p:pic>
      <p:cxnSp>
        <p:nvCxnSpPr>
          <p:cNvPr id="7" name="מחבר חץ ישר 6"/>
          <p:cNvCxnSpPr/>
          <p:nvPr/>
        </p:nvCxnSpPr>
        <p:spPr>
          <a:xfrm flipH="1">
            <a:off x="308194" y="2879997"/>
            <a:ext cx="1776980" cy="11103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מחבר חץ ישר 10"/>
          <p:cNvCxnSpPr/>
          <p:nvPr/>
        </p:nvCxnSpPr>
        <p:spPr>
          <a:xfrm flipH="1" flipV="1">
            <a:off x="1423722" y="372422"/>
            <a:ext cx="934917" cy="63338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>
          <a:xfrm flipV="1">
            <a:off x="6209804" y="307649"/>
            <a:ext cx="396095" cy="168646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חץ ישר 15"/>
          <p:cNvCxnSpPr/>
          <p:nvPr/>
        </p:nvCxnSpPr>
        <p:spPr>
          <a:xfrm flipH="1" flipV="1">
            <a:off x="8920140" y="3110669"/>
            <a:ext cx="923957" cy="218772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חץ ישר 17"/>
          <p:cNvCxnSpPr/>
          <p:nvPr/>
        </p:nvCxnSpPr>
        <p:spPr>
          <a:xfrm flipH="1">
            <a:off x="6306796" y="5469308"/>
            <a:ext cx="1606610" cy="114513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084484" y="1116833"/>
            <a:ext cx="1361270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err="1" smtClean="0">
                <a:solidFill>
                  <a:srgbClr val="FF0000"/>
                </a:solidFill>
              </a:rPr>
              <a:t>אלונסה</a:t>
            </a:r>
            <a:r>
              <a:rPr lang="he-IL" sz="1200" b="1" i="1" dirty="0" smtClean="0">
                <a:solidFill>
                  <a:srgbClr val="FF0000"/>
                </a:solidFill>
              </a:rPr>
              <a:t> לכיוון </a:t>
            </a:r>
            <a:r>
              <a:rPr lang="he-IL" sz="1200" b="1" i="1" dirty="0" err="1" smtClean="0">
                <a:solidFill>
                  <a:srgbClr val="FF0000"/>
                </a:solidFill>
              </a:rPr>
              <a:t>רקית</a:t>
            </a:r>
            <a:endParaRPr lang="he-IL" sz="1200" b="1" i="1" dirty="0" smtClean="0">
              <a:solidFill>
                <a:srgbClr val="FF0000"/>
              </a:solidFill>
            </a:endParaRPr>
          </a:p>
          <a:p>
            <a:r>
              <a:rPr lang="he-IL" sz="1200" b="1" i="1" dirty="0" smtClean="0">
                <a:solidFill>
                  <a:srgbClr val="FF0000"/>
                </a:solidFill>
              </a:rPr>
              <a:t>1 אירועים</a:t>
            </a:r>
            <a:endParaRPr lang="he-IL" sz="1200" b="1" i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52246" y="2618387"/>
            <a:ext cx="1433406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1">
            <a:spAutoFit/>
          </a:bodyPr>
          <a:lstStyle/>
          <a:p>
            <a:r>
              <a:rPr lang="he-IL" sz="1200" b="1" dirty="0" smtClean="0">
                <a:solidFill>
                  <a:srgbClr val="FF0000"/>
                </a:solidFill>
              </a:rPr>
              <a:t>שוקף לכיוון ניר עציון</a:t>
            </a:r>
          </a:p>
          <a:p>
            <a:r>
              <a:rPr lang="he-IL" sz="1200" b="1" dirty="0" smtClean="0">
                <a:solidFill>
                  <a:srgbClr val="FF0000"/>
                </a:solidFill>
              </a:rPr>
              <a:t>0 אירועים</a:t>
            </a:r>
            <a:endParaRPr lang="he-IL" sz="12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64886" y="1076559"/>
            <a:ext cx="1285929" cy="46166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0000"/>
                </a:solidFill>
              </a:rPr>
              <a:t>672 לכיוון עוספיא</a:t>
            </a:r>
          </a:p>
          <a:p>
            <a:r>
              <a:rPr lang="he-IL" sz="1200" b="1" i="1" dirty="0" smtClean="0">
                <a:solidFill>
                  <a:srgbClr val="FF0000"/>
                </a:solidFill>
              </a:rPr>
              <a:t>12 אירועים</a:t>
            </a:r>
            <a:endParaRPr lang="he-IL" sz="1200" b="1" i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348836" y="4557674"/>
            <a:ext cx="1271503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0000"/>
                </a:solidFill>
              </a:rPr>
              <a:t>ציר </a:t>
            </a:r>
            <a:r>
              <a:rPr lang="he-IL" sz="1200" b="1" i="1" dirty="0" err="1" smtClean="0">
                <a:solidFill>
                  <a:srgbClr val="FF0000"/>
                </a:solidFill>
              </a:rPr>
              <a:t>מוחרקה</a:t>
            </a:r>
            <a:r>
              <a:rPr lang="he-IL" sz="1200" b="1" i="1" dirty="0" smtClean="0">
                <a:solidFill>
                  <a:srgbClr val="FF0000"/>
                </a:solidFill>
              </a:rPr>
              <a:t> עוקף</a:t>
            </a:r>
          </a:p>
          <a:p>
            <a:r>
              <a:rPr lang="he-IL" sz="1200" b="1" i="1" dirty="0" smtClean="0">
                <a:solidFill>
                  <a:srgbClr val="FF0000"/>
                </a:solidFill>
              </a:rPr>
              <a:t>9 אירועים</a:t>
            </a:r>
            <a:endParaRPr lang="he-IL" sz="1200" b="1" i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34819" y="5849688"/>
            <a:ext cx="1521570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0000"/>
                </a:solidFill>
              </a:rPr>
              <a:t>ציר 672 לכיוון אליקים</a:t>
            </a:r>
          </a:p>
          <a:p>
            <a:r>
              <a:rPr lang="he-IL" sz="1200" b="1" i="1" dirty="0" smtClean="0">
                <a:solidFill>
                  <a:srgbClr val="FF0000"/>
                </a:solidFill>
              </a:rPr>
              <a:t>1 אירועים</a:t>
            </a:r>
            <a:endParaRPr lang="he-IL" sz="1200" b="1" i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097521" y="76000"/>
            <a:ext cx="2686954" cy="5232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1">
            <a:spAutoFit/>
          </a:bodyPr>
          <a:lstStyle/>
          <a:p>
            <a:r>
              <a:rPr lang="he-IL" sz="2800" b="1" i="1" dirty="0" smtClean="0">
                <a:solidFill>
                  <a:schemeClr val="bg1"/>
                </a:solidFill>
              </a:rPr>
              <a:t>צירי בריחה 2023</a:t>
            </a:r>
            <a:endParaRPr lang="he-IL" sz="2800" b="1" i="1" dirty="0">
              <a:solidFill>
                <a:schemeClr val="bg1"/>
              </a:solidFill>
            </a:endParaRPr>
          </a:p>
        </p:txBody>
      </p:sp>
      <p:cxnSp>
        <p:nvCxnSpPr>
          <p:cNvPr id="4" name="מחבר ישר 3"/>
          <p:cNvCxnSpPr/>
          <p:nvPr/>
        </p:nvCxnSpPr>
        <p:spPr>
          <a:xfrm>
            <a:off x="7392112" y="4258834"/>
            <a:ext cx="452927" cy="323585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ישר 24"/>
          <p:cNvCxnSpPr/>
          <p:nvPr/>
        </p:nvCxnSpPr>
        <p:spPr>
          <a:xfrm>
            <a:off x="6371272" y="4258834"/>
            <a:ext cx="526548" cy="18292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ישר 27"/>
          <p:cNvCxnSpPr/>
          <p:nvPr/>
        </p:nvCxnSpPr>
        <p:spPr>
          <a:xfrm>
            <a:off x="4634042" y="3195306"/>
            <a:ext cx="1737230" cy="106352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ישר 28"/>
          <p:cNvCxnSpPr/>
          <p:nvPr/>
        </p:nvCxnSpPr>
        <p:spPr>
          <a:xfrm flipV="1">
            <a:off x="6931926" y="4258835"/>
            <a:ext cx="460186" cy="18292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ישר 29"/>
          <p:cNvCxnSpPr/>
          <p:nvPr/>
        </p:nvCxnSpPr>
        <p:spPr>
          <a:xfrm flipV="1">
            <a:off x="7939044" y="4819828"/>
            <a:ext cx="119640" cy="58271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ישר 30"/>
          <p:cNvCxnSpPr/>
          <p:nvPr/>
        </p:nvCxnSpPr>
        <p:spPr>
          <a:xfrm>
            <a:off x="7845039" y="4571925"/>
            <a:ext cx="213645" cy="2479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מחבר ישר 34"/>
          <p:cNvCxnSpPr/>
          <p:nvPr/>
        </p:nvCxnSpPr>
        <p:spPr>
          <a:xfrm flipH="1">
            <a:off x="5785503" y="2216955"/>
            <a:ext cx="376015" cy="281652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מחבר ישר 36"/>
          <p:cNvCxnSpPr/>
          <p:nvPr/>
        </p:nvCxnSpPr>
        <p:spPr>
          <a:xfrm flipH="1">
            <a:off x="5145089" y="2498607"/>
            <a:ext cx="640414" cy="20752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מחבר ישר 39"/>
          <p:cNvCxnSpPr/>
          <p:nvPr/>
        </p:nvCxnSpPr>
        <p:spPr>
          <a:xfrm flipH="1">
            <a:off x="4634042" y="2706131"/>
            <a:ext cx="511046" cy="488221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486782" y="3675221"/>
            <a:ext cx="100219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FF00"/>
                </a:solidFill>
              </a:rPr>
              <a:t>חלת אל גמל</a:t>
            </a:r>
            <a:endParaRPr lang="he-IL" sz="1200" b="1" i="1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810548" y="662629"/>
            <a:ext cx="79380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FF00"/>
                </a:solidFill>
              </a:rPr>
              <a:t>אלואנסה</a:t>
            </a:r>
            <a:endParaRPr lang="he-IL" sz="1200" b="1" i="1" dirty="0">
              <a:solidFill>
                <a:srgbClr val="FFFF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299943" y="5021394"/>
            <a:ext cx="958917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FF00"/>
                </a:solidFill>
              </a:rPr>
              <a:t>דליה צעירה</a:t>
            </a:r>
            <a:endParaRPr lang="he-IL" sz="1200" b="1" i="1" dirty="0">
              <a:solidFill>
                <a:srgbClr val="FFFF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438756" y="2325370"/>
            <a:ext cx="949299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FF00"/>
                </a:solidFill>
              </a:rPr>
              <a:t>ואדי אל פש</a:t>
            </a:r>
            <a:endParaRPr lang="he-IL" sz="1200" b="1" i="1" dirty="0">
              <a:solidFill>
                <a:srgbClr val="FFFF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437730" y="2173515"/>
            <a:ext cx="1330814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FF00"/>
                </a:solidFill>
              </a:rPr>
              <a:t>מערבית יד לבנים</a:t>
            </a:r>
            <a:endParaRPr lang="he-IL" sz="1200" b="1" i="1" dirty="0">
              <a:solidFill>
                <a:srgbClr val="FFFF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716373" y="4609509"/>
            <a:ext cx="748923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FF00"/>
                </a:solidFill>
              </a:rPr>
              <a:t>חלת עלי</a:t>
            </a:r>
            <a:endParaRPr lang="he-IL" sz="1200" b="1" i="1" dirty="0">
              <a:solidFill>
                <a:srgbClr val="FFFF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18170" y="1109049"/>
            <a:ext cx="880370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FF00"/>
                </a:solidFill>
              </a:rPr>
              <a:t>אל </a:t>
            </a:r>
            <a:r>
              <a:rPr lang="he-IL" sz="1200" b="1" i="1" dirty="0" err="1" smtClean="0">
                <a:solidFill>
                  <a:srgbClr val="FFFF00"/>
                </a:solidFill>
              </a:rPr>
              <a:t>סואניה</a:t>
            </a:r>
            <a:endParaRPr lang="he-IL" sz="1200" b="1" i="1" dirty="0">
              <a:solidFill>
                <a:srgbClr val="FFFF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0758394" y="6327844"/>
            <a:ext cx="774571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FF00"/>
                </a:solidFill>
              </a:rPr>
              <a:t>המוחרקה</a:t>
            </a:r>
            <a:endParaRPr lang="he-IL" sz="1200" b="1" i="1" dirty="0">
              <a:solidFill>
                <a:srgbClr val="FFFF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71750" y="2988585"/>
            <a:ext cx="979522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1">
            <a:spAutoFit/>
          </a:bodyPr>
          <a:lstStyle/>
          <a:p>
            <a:r>
              <a:rPr lang="he-IL" sz="1200" b="1" i="1" dirty="0" smtClean="0">
                <a:solidFill>
                  <a:srgbClr val="FFFF00"/>
                </a:solidFill>
              </a:rPr>
              <a:t>מרכז הכפר</a:t>
            </a:r>
            <a:endParaRPr lang="he-IL" sz="1200" b="1" i="1" dirty="0">
              <a:solidFill>
                <a:srgbClr val="FFFF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00932" y="1931903"/>
            <a:ext cx="1247456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0000"/>
                </a:solidFill>
              </a:rPr>
              <a:t>ציר שכיב </a:t>
            </a:r>
            <a:r>
              <a:rPr lang="he-IL" sz="1200" b="1" i="1" dirty="0" err="1" smtClean="0">
                <a:solidFill>
                  <a:srgbClr val="FF0000"/>
                </a:solidFill>
              </a:rPr>
              <a:t>חמאדה</a:t>
            </a:r>
            <a:endParaRPr lang="he-IL" sz="1200" b="1" i="1" dirty="0" smtClean="0">
              <a:solidFill>
                <a:srgbClr val="FF0000"/>
              </a:solidFill>
            </a:endParaRPr>
          </a:p>
          <a:p>
            <a:r>
              <a:rPr lang="he-IL" sz="1200" b="1" i="1" dirty="0" smtClean="0">
                <a:solidFill>
                  <a:srgbClr val="FF0000"/>
                </a:solidFill>
              </a:rPr>
              <a:t> 6 אירועים</a:t>
            </a:r>
            <a:endParaRPr lang="he-IL" sz="1200" b="1" i="1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618575" y="3640623"/>
            <a:ext cx="941284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solidFill>
                  <a:srgbClr val="FF0000"/>
                </a:solidFill>
              </a:rPr>
              <a:t>ציר אל-</a:t>
            </a:r>
            <a:r>
              <a:rPr lang="he-IL" sz="1200" b="1" i="1" dirty="0" err="1" smtClean="0">
                <a:solidFill>
                  <a:srgbClr val="FF0000"/>
                </a:solidFill>
              </a:rPr>
              <a:t>אעור</a:t>
            </a:r>
            <a:endParaRPr lang="he-IL" sz="1200" b="1" i="1" dirty="0" smtClean="0">
              <a:solidFill>
                <a:srgbClr val="FF0000"/>
              </a:solidFill>
            </a:endParaRPr>
          </a:p>
          <a:p>
            <a:r>
              <a:rPr lang="he-IL" sz="1200" b="1" i="1" dirty="0" smtClean="0">
                <a:solidFill>
                  <a:srgbClr val="FF0000"/>
                </a:solidFill>
              </a:rPr>
              <a:t>13 אירועים</a:t>
            </a:r>
            <a:endParaRPr lang="he-IL" sz="1200" b="1" i="1" dirty="0">
              <a:solidFill>
                <a:srgbClr val="FF0000"/>
              </a:solidFill>
            </a:endParaRPr>
          </a:p>
        </p:txBody>
      </p:sp>
      <p:cxnSp>
        <p:nvCxnSpPr>
          <p:cNvPr id="52" name="מחבר חץ ישר 51"/>
          <p:cNvCxnSpPr/>
          <p:nvPr/>
        </p:nvCxnSpPr>
        <p:spPr>
          <a:xfrm>
            <a:off x="7446373" y="3363035"/>
            <a:ext cx="1574342" cy="33480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097521" y="665274"/>
            <a:ext cx="2694647" cy="147732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i="1" dirty="0" smtClean="0">
                <a:solidFill>
                  <a:schemeClr val="bg1"/>
                </a:solidFill>
              </a:rPr>
              <a:t>לכיוון עוספיא = 34</a:t>
            </a:r>
          </a:p>
          <a:p>
            <a:r>
              <a:rPr lang="he-IL" b="1" i="1" dirty="0" smtClean="0">
                <a:solidFill>
                  <a:schemeClr val="bg1"/>
                </a:solidFill>
              </a:rPr>
              <a:t>לכיוון אליקים=1</a:t>
            </a:r>
          </a:p>
          <a:p>
            <a:r>
              <a:rPr lang="he-IL" b="1" i="1" dirty="0" smtClean="0">
                <a:solidFill>
                  <a:schemeClr val="bg1"/>
                </a:solidFill>
              </a:rPr>
              <a:t>לכיוון </a:t>
            </a:r>
            <a:r>
              <a:rPr lang="he-IL" b="1" i="1" dirty="0" err="1" smtClean="0">
                <a:solidFill>
                  <a:schemeClr val="bg1"/>
                </a:solidFill>
              </a:rPr>
              <a:t>אלונסה</a:t>
            </a:r>
            <a:r>
              <a:rPr lang="he-IL" b="1" i="1" dirty="0" smtClean="0">
                <a:solidFill>
                  <a:schemeClr val="bg1"/>
                </a:solidFill>
              </a:rPr>
              <a:t> מערב=1</a:t>
            </a:r>
          </a:p>
          <a:p>
            <a:r>
              <a:rPr lang="he-IL" b="1" i="1" dirty="0" smtClean="0">
                <a:solidFill>
                  <a:schemeClr val="bg1"/>
                </a:solidFill>
              </a:rPr>
              <a:t>לכיוון ניר עציון=0</a:t>
            </a:r>
          </a:p>
          <a:p>
            <a:r>
              <a:rPr lang="he-IL" b="1" i="1" dirty="0" smtClean="0">
                <a:solidFill>
                  <a:schemeClr val="bg1"/>
                </a:solidFill>
              </a:rPr>
              <a:t>בתוך דליה = 6</a:t>
            </a:r>
            <a:endParaRPr lang="he-IL" b="1" i="1" dirty="0">
              <a:solidFill>
                <a:schemeClr val="bg1"/>
              </a:solidFill>
            </a:endParaRPr>
          </a:p>
        </p:txBody>
      </p:sp>
      <p:cxnSp>
        <p:nvCxnSpPr>
          <p:cNvPr id="53" name="מחבר חץ ישר 52"/>
          <p:cNvCxnSpPr/>
          <p:nvPr/>
        </p:nvCxnSpPr>
        <p:spPr>
          <a:xfrm flipH="1" flipV="1">
            <a:off x="5335837" y="1552002"/>
            <a:ext cx="715365" cy="40453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913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r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055994"/>
              </p:ext>
            </p:extLst>
          </p:nvPr>
        </p:nvGraphicFramePr>
        <p:xfrm>
          <a:off x="65402" y="403419"/>
          <a:ext cx="12097996" cy="627129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15727">
                  <a:extLst>
                    <a:ext uri="{9D8B030D-6E8A-4147-A177-3AD203B41FA5}">
                      <a16:colId xmlns:a16="http://schemas.microsoft.com/office/drawing/2014/main" val="416580859"/>
                    </a:ext>
                  </a:extLst>
                </a:gridCol>
                <a:gridCol w="1920728">
                  <a:extLst>
                    <a:ext uri="{9D8B030D-6E8A-4147-A177-3AD203B41FA5}">
                      <a16:colId xmlns:a16="http://schemas.microsoft.com/office/drawing/2014/main" val="2150763802"/>
                    </a:ext>
                  </a:extLst>
                </a:gridCol>
                <a:gridCol w="1637129">
                  <a:extLst>
                    <a:ext uri="{9D8B030D-6E8A-4147-A177-3AD203B41FA5}">
                      <a16:colId xmlns:a16="http://schemas.microsoft.com/office/drawing/2014/main" val="1151030183"/>
                    </a:ext>
                  </a:extLst>
                </a:gridCol>
                <a:gridCol w="760556">
                  <a:extLst>
                    <a:ext uri="{9D8B030D-6E8A-4147-A177-3AD203B41FA5}">
                      <a16:colId xmlns:a16="http://schemas.microsoft.com/office/drawing/2014/main" val="1437253387"/>
                    </a:ext>
                  </a:extLst>
                </a:gridCol>
                <a:gridCol w="696103">
                  <a:extLst>
                    <a:ext uri="{9D8B030D-6E8A-4147-A177-3AD203B41FA5}">
                      <a16:colId xmlns:a16="http://schemas.microsoft.com/office/drawing/2014/main" val="881273249"/>
                    </a:ext>
                  </a:extLst>
                </a:gridCol>
                <a:gridCol w="708993">
                  <a:extLst>
                    <a:ext uri="{9D8B030D-6E8A-4147-A177-3AD203B41FA5}">
                      <a16:colId xmlns:a16="http://schemas.microsoft.com/office/drawing/2014/main" val="3538332858"/>
                    </a:ext>
                  </a:extLst>
                </a:gridCol>
                <a:gridCol w="489849">
                  <a:extLst>
                    <a:ext uri="{9D8B030D-6E8A-4147-A177-3AD203B41FA5}">
                      <a16:colId xmlns:a16="http://schemas.microsoft.com/office/drawing/2014/main" val="1981514345"/>
                    </a:ext>
                  </a:extLst>
                </a:gridCol>
                <a:gridCol w="631647">
                  <a:extLst>
                    <a:ext uri="{9D8B030D-6E8A-4147-A177-3AD203B41FA5}">
                      <a16:colId xmlns:a16="http://schemas.microsoft.com/office/drawing/2014/main" val="1131718467"/>
                    </a:ext>
                  </a:extLst>
                </a:gridCol>
                <a:gridCol w="747666">
                  <a:extLst>
                    <a:ext uri="{9D8B030D-6E8A-4147-A177-3AD203B41FA5}">
                      <a16:colId xmlns:a16="http://schemas.microsoft.com/office/drawing/2014/main" val="1519475290"/>
                    </a:ext>
                  </a:extLst>
                </a:gridCol>
                <a:gridCol w="786337">
                  <a:extLst>
                    <a:ext uri="{9D8B030D-6E8A-4147-A177-3AD203B41FA5}">
                      <a16:colId xmlns:a16="http://schemas.microsoft.com/office/drawing/2014/main" val="84435621"/>
                    </a:ext>
                  </a:extLst>
                </a:gridCol>
                <a:gridCol w="747666">
                  <a:extLst>
                    <a:ext uri="{9D8B030D-6E8A-4147-A177-3AD203B41FA5}">
                      <a16:colId xmlns:a16="http://schemas.microsoft.com/office/drawing/2014/main" val="1269929368"/>
                    </a:ext>
                  </a:extLst>
                </a:gridCol>
                <a:gridCol w="786337">
                  <a:extLst>
                    <a:ext uri="{9D8B030D-6E8A-4147-A177-3AD203B41FA5}">
                      <a16:colId xmlns:a16="http://schemas.microsoft.com/office/drawing/2014/main" val="3815836968"/>
                    </a:ext>
                  </a:extLst>
                </a:gridCol>
                <a:gridCol w="995812">
                  <a:extLst>
                    <a:ext uri="{9D8B030D-6E8A-4147-A177-3AD203B41FA5}">
                      <a16:colId xmlns:a16="http://schemas.microsoft.com/office/drawing/2014/main" val="606966304"/>
                    </a:ext>
                  </a:extLst>
                </a:gridCol>
                <a:gridCol w="773446">
                  <a:extLst>
                    <a:ext uri="{9D8B030D-6E8A-4147-A177-3AD203B41FA5}">
                      <a16:colId xmlns:a16="http://schemas.microsoft.com/office/drawing/2014/main" val="1258590053"/>
                    </a:ext>
                  </a:extLst>
                </a:gridCol>
              </a:tblGrid>
              <a:tr h="245031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מס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שם ישוב עיר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  כמות אוכלוסייה</a:t>
                      </a:r>
                      <a:endParaRPr lang="he-IL" sz="1200" b="1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גניבת               רכב</a:t>
                      </a:r>
                      <a:endParaRPr lang="he-IL" sz="1200" b="1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גניבה            מרכב </a:t>
                      </a:r>
                      <a:endParaRPr lang="he-IL" sz="1200" b="1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התפרצות  </a:t>
                      </a:r>
                      <a:endParaRPr lang="he-IL" sz="1200" b="1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 dirty="0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רצח</a:t>
                      </a:r>
                      <a:endParaRPr lang="he-IL" sz="1200" b="1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ירי עם  פצועים</a:t>
                      </a:r>
                      <a:endParaRPr lang="he-IL" sz="1200" b="1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ירי עם נזק בלבד</a:t>
                      </a:r>
                      <a:endParaRPr lang="he-IL" sz="1200" b="1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רימון  מטען</a:t>
                      </a:r>
                      <a:endParaRPr lang="he-IL" sz="1200" b="1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דקירה</a:t>
                      </a:r>
                      <a:endParaRPr lang="he-IL" sz="1200" b="1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הצתות רכב מבנה  </a:t>
                      </a:r>
                      <a:endParaRPr lang="he-IL" sz="1200" b="1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סה"כ אירועים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200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</a:t>
                      </a:r>
                      <a:r>
                        <a:rPr lang="he-IL" sz="1200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סה"כ </a:t>
                      </a:r>
                    </a:p>
                    <a:p>
                      <a:pPr algn="ctr" rtl="1" fontAlgn="b"/>
                      <a:r>
                        <a:rPr lang="he-IL" sz="1200" i="1" u="none" strike="noStrike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אחוזים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697582"/>
                  </a:ext>
                </a:extLst>
              </a:tr>
              <a:tr h="161952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בנימינה-עדה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14,948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  <a:endParaRPr lang="he-IL" sz="1200" b="0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0.36%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204323"/>
                  </a:ext>
                </a:extLst>
              </a:tr>
              <a:tr h="16087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ג'סר זרקה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15,577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0.35%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189181"/>
                  </a:ext>
                </a:extLst>
              </a:tr>
              <a:tr h="63771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כפר יאסיף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10,678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0.29%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550790"/>
                  </a:ext>
                </a:extLst>
              </a:tr>
              <a:tr h="16087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זכרון יעקב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23,546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0.23%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24703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עוספיא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13,000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0.23%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815457"/>
                  </a:ext>
                </a:extLst>
              </a:tr>
              <a:tr h="16087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רכסים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14,029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0.22%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0063024"/>
                  </a:ext>
                </a:extLst>
              </a:tr>
              <a:tr h="16087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אבו סנאן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14,194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0.21%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18944"/>
                  </a:ext>
                </a:extLst>
              </a:tr>
              <a:tr h="16087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קרית טבעון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17,411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0.20%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207264"/>
                  </a:ext>
                </a:extLst>
              </a:tr>
              <a:tr h="16087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ירכא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16,786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0.19%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747613"/>
                  </a:ext>
                </a:extLst>
              </a:tr>
              <a:tr h="210540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קריית  ים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41,343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0.17%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702908"/>
                  </a:ext>
                </a:extLst>
              </a:tr>
              <a:tr h="161952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גדידה מכר 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20,970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0.17%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8344674"/>
                  </a:ext>
                </a:extLst>
              </a:tr>
              <a:tr h="167352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אור עקיבא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21,502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0.17%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69874"/>
                  </a:ext>
                </a:extLst>
              </a:tr>
              <a:tr h="178149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פרדס חנה-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43,593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0.16%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8136824"/>
                  </a:ext>
                </a:extLst>
              </a:tr>
              <a:tr h="172750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ביאליק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44,598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0.16%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9869192"/>
                  </a:ext>
                </a:extLst>
              </a:tr>
              <a:tr h="16087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חוף כרמל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31,800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0.16%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374956"/>
                  </a:ext>
                </a:extLst>
              </a:tr>
              <a:tr h="183547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טירת הכרמל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29,559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49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0.16%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6006009"/>
                  </a:ext>
                </a:extLst>
              </a:tr>
              <a:tr h="205140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אל פרדיס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13,630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0.16%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2965258"/>
                  </a:ext>
                </a:extLst>
              </a:tr>
              <a:tr h="167352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ק, מוצקין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49,435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0.14%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2908406"/>
                  </a:ext>
                </a:extLst>
              </a:tr>
              <a:tr h="167352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19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כפר קרע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20,084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0.14%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133219"/>
                  </a:ext>
                </a:extLst>
              </a:tr>
              <a:tr h="16087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נשר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22,167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0.13%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2752712"/>
                  </a:ext>
                </a:extLst>
              </a:tr>
              <a:tr h="167352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ערה ערערה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20,441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0.13%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1920922"/>
                  </a:ext>
                </a:extLst>
              </a:tr>
              <a:tr h="167352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חריש-קציר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34,000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0.12%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037380"/>
                  </a:ext>
                </a:extLst>
              </a:tr>
              <a:tr h="16087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עכו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54,057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0.11%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81094"/>
                  </a:ext>
                </a:extLst>
              </a:tr>
              <a:tr h="172750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ק, אתא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60,920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0.10%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84772"/>
                  </a:ext>
                </a:extLst>
              </a:tr>
              <a:tr h="19434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נהרייה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60,000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0.10%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9199408"/>
                  </a:ext>
                </a:extLst>
              </a:tr>
              <a:tr h="167352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באקה /גת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34,793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0.10%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8334973"/>
                  </a:ext>
                </a:extLst>
              </a:tr>
              <a:tr h="16087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27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חדרה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102,846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0.08%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9551805"/>
                  </a:ext>
                </a:extLst>
              </a:tr>
              <a:tr h="167352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אום אל פחם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58,994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48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0.08%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402846"/>
                  </a:ext>
                </a:extLst>
              </a:tr>
              <a:tr h="160874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29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חיפה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283,761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59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25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24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 dirty="0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36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0.08%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401465"/>
                  </a:ext>
                </a:extLst>
              </a:tr>
              <a:tr h="205140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דלית א-כרמל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20,300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 dirty="0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0.07%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037811"/>
                  </a:ext>
                </a:extLst>
              </a:tr>
              <a:tr h="232132"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סה"כ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1,208,962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350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219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391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 dirty="0">
                          <a:solidFill>
                            <a:srgbClr val="FF0000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29</a:t>
                      </a:r>
                      <a:endParaRPr lang="he-IL" sz="1200" b="0" i="1" u="none" strike="noStrike" dirty="0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62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196</a:t>
                      </a:r>
                      <a:endParaRPr lang="he-IL" sz="1200" b="0" i="1" u="none" strike="noStrike">
                        <a:solidFill>
                          <a:srgbClr val="FF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68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76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130</a:t>
                      </a:r>
                      <a:endParaRPr lang="he-IL" sz="1200" b="0" i="1" u="none" strike="noStrike">
                        <a:solidFill>
                          <a:srgbClr val="0000FF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he-IL" sz="1200" i="1" u="none" strike="noStrike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1,521</a:t>
                      </a:r>
                      <a:endParaRPr lang="he-IL" sz="1200" b="0" i="1" u="none" strike="noStrike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i="1" u="none" strike="noStrike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he-IL" sz="1200" b="1" i="1" u="none" strike="noStrike" dirty="0">
                        <a:solidFill>
                          <a:srgbClr val="000000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3828" marR="3828" marT="38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20229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02369" y="0"/>
            <a:ext cx="2387193" cy="2769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2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טבלת אירועי פשיעה מחוז חוף 2024</a:t>
            </a:r>
            <a:endParaRPr lang="he-IL" sz="1200" b="1" i="1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24677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46922" y="0"/>
            <a:ext cx="605165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i="1" dirty="0" smtClean="0">
                <a:solidFill>
                  <a:srgbClr val="0000CC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תפקידי הרשות </a:t>
            </a:r>
            <a:r>
              <a:rPr lang="he-IL" sz="3600" b="1" i="1" u="sng" dirty="0" smtClean="0">
                <a:solidFill>
                  <a:srgbClr val="0000CC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בביטחון השוטף </a:t>
            </a:r>
            <a:endParaRPr lang="he-IL" sz="3600" b="1" i="1" u="sng" dirty="0">
              <a:solidFill>
                <a:srgbClr val="0000CC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759" y="766796"/>
            <a:ext cx="11878656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אגף הביטחון:</a:t>
            </a:r>
          </a:p>
          <a:p>
            <a:r>
              <a:rPr lang="he-IL" sz="3200" b="1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</a:t>
            </a:r>
            <a:r>
              <a:rPr lang="he-IL" sz="32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שיתוף פעולה </a:t>
            </a:r>
            <a:r>
              <a:rPr lang="he-IL" sz="32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וסיוע 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למשטרת ישראל בקיום משימות הביטחון השוטף 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תכנית שיטור עירוני, </a:t>
            </a:r>
            <a:r>
              <a:rPr lang="he-IL" sz="32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קיים שיטור משולב 14 שוטרים 5 פקחי רשות 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תכנית משמר אזרחי, </a:t>
            </a:r>
            <a:r>
              <a:rPr lang="he-IL" sz="32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קיים 55 מתנדבים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הקמת יחידת מתנדבים –</a:t>
            </a:r>
            <a:r>
              <a:rPr lang="he-IL" sz="32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קיימת יחידת מתנדבים כ"מ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, 25 מתנדבים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הקמת יחידות תומכות,-  </a:t>
            </a:r>
            <a:r>
              <a:rPr lang="he-IL" sz="32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קיימת  יחידת חילוץ והצלה 75 מתנדבים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הקמת סיירת הורים- קיימת סיירת הורים 55 הורים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הקמת חדר 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מצלמות - </a:t>
            </a:r>
            <a:r>
              <a:rPr lang="he-IL" sz="3200" i="1" u="sng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קיים מוקד רואה- 110 מצלמות בכל הישוב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קיום ישיבות סדורות, </a:t>
            </a:r>
            <a:r>
              <a:rPr lang="he-IL" sz="3200" i="1" u="sng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מתקיימות על פי </a:t>
            </a:r>
            <a:r>
              <a:rPr lang="he-IL" sz="32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חוק מול גורמי האכיפה</a:t>
            </a:r>
            <a:endParaRPr lang="he-IL" sz="3200" i="1" u="sng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קיום ועדות חובה ברשות, </a:t>
            </a:r>
            <a:r>
              <a:rPr lang="he-IL" sz="3200" i="1" u="sng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ועדת </a:t>
            </a:r>
            <a:r>
              <a:rPr lang="he-IL" sz="32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ביטחון--</a:t>
            </a:r>
            <a:r>
              <a:rPr lang="he-IL" sz="3200" i="1" u="sng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ועדת </a:t>
            </a:r>
            <a:r>
              <a:rPr lang="he-IL" sz="32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אכיפה-- ועד מלח</a:t>
            </a:r>
            <a:endParaRPr lang="he-IL" sz="3200" i="1" u="sng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65937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46922" y="0"/>
            <a:ext cx="605165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i="1" u="sng" dirty="0" smtClean="0">
                <a:solidFill>
                  <a:srgbClr val="0000CC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תפקידי הרשות בביטחון השוטף </a:t>
            </a:r>
            <a:endParaRPr lang="he-IL" sz="3600" b="1" i="1" u="sng" dirty="0">
              <a:solidFill>
                <a:srgbClr val="0000CC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0497" y="586510"/>
            <a:ext cx="11571005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הכנת </a:t>
            </a:r>
            <a:r>
              <a:rPr lang="he-IL" sz="3200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תכניות עבודה חודשי, שנתי,- </a:t>
            </a:r>
            <a:r>
              <a:rPr lang="he-IL" sz="3200" i="1" u="sng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בתיאום עם גורמי המשטרה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הפעלת </a:t>
            </a: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רכזי </a:t>
            </a:r>
            <a:r>
              <a:rPr lang="he-IL" sz="3200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מוגנות במוסדות, </a:t>
            </a:r>
            <a:r>
              <a:rPr lang="he-IL" sz="3200" i="1" u="sng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2 רכזי מוגנות בבתי ספר על יסודי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הפעלת מערך אבטחה במוסדות חינוך- </a:t>
            </a:r>
            <a:r>
              <a:rPr lang="he-IL" sz="3200" i="1" u="sng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7 מאבטחים </a:t>
            </a:r>
            <a:r>
              <a:rPr lang="he-IL" sz="3200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חמושים</a:t>
            </a:r>
            <a:endParaRPr lang="he-IL" sz="3200" b="1" i="1" u="sng" dirty="0" smtClean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קיום פעילות לא פורמלית, מסגרות הפעלה לילדים בעיקר בספורט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קיום נוכחות שמירה וסדר במשחקיות,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בקרה ומעקב במוסדות החינוך והגנים, קב"ט מוסדות חינוך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קיום מוקד טלפוני לתושבים, מוקד עירוני 106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קיום אירועים תחת כיפת השמיים, רישוי ואבטחה על פי חוק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שיתוף אנשי דת ואנשי ציבור ומכובדים.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קיום פנלים בבתי הספר עם מרצים חיצוניים, עלפי תכנית שנתית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קיום הדרכה והסברה להורים ותלמידים, מרצים ובעלי מקצוע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32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הסברה במוסדות על ידי קצינים ובעלי מקצוע של משטרת ישראל</a:t>
            </a:r>
          </a:p>
        </p:txBody>
      </p:sp>
    </p:spTree>
    <p:extLst>
      <p:ext uri="{BB962C8B-B14F-4D97-AF65-F5344CB8AC3E}">
        <p14:creationId xmlns:p14="http://schemas.microsoft.com/office/powerpoint/2010/main" val="9466751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944304"/>
              </p:ext>
            </p:extLst>
          </p:nvPr>
        </p:nvGraphicFramePr>
        <p:xfrm>
          <a:off x="98246" y="523220"/>
          <a:ext cx="11843220" cy="612851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85716">
                  <a:extLst>
                    <a:ext uri="{9D8B030D-6E8A-4147-A177-3AD203B41FA5}">
                      <a16:colId xmlns:a16="http://schemas.microsoft.com/office/drawing/2014/main" val="83467376"/>
                    </a:ext>
                  </a:extLst>
                </a:gridCol>
                <a:gridCol w="3413079">
                  <a:extLst>
                    <a:ext uri="{9D8B030D-6E8A-4147-A177-3AD203B41FA5}">
                      <a16:colId xmlns:a16="http://schemas.microsoft.com/office/drawing/2014/main" val="3871819608"/>
                    </a:ext>
                  </a:extLst>
                </a:gridCol>
                <a:gridCol w="2185945">
                  <a:extLst>
                    <a:ext uri="{9D8B030D-6E8A-4147-A177-3AD203B41FA5}">
                      <a16:colId xmlns:a16="http://schemas.microsoft.com/office/drawing/2014/main" val="1725946368"/>
                    </a:ext>
                  </a:extLst>
                </a:gridCol>
                <a:gridCol w="2165800">
                  <a:extLst>
                    <a:ext uri="{9D8B030D-6E8A-4147-A177-3AD203B41FA5}">
                      <a16:colId xmlns:a16="http://schemas.microsoft.com/office/drawing/2014/main" val="2810442050"/>
                    </a:ext>
                  </a:extLst>
                </a:gridCol>
                <a:gridCol w="3392680">
                  <a:extLst>
                    <a:ext uri="{9D8B030D-6E8A-4147-A177-3AD203B41FA5}">
                      <a16:colId xmlns:a16="http://schemas.microsoft.com/office/drawing/2014/main" val="1621616183"/>
                    </a:ext>
                  </a:extLst>
                </a:gridCol>
              </a:tblGrid>
              <a:tr h="22881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מס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הפעולה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כמות מופעים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כמות משתתפים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הערות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580822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קורסים והכשרות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748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89 יחידות </a:t>
                      </a: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,כוננות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6552824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כנסים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131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1570238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מבדקי בטיחות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207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ea typeface="+mn-ea"/>
                          <a:cs typeface="Hadassah Friedlaender" panose="02020603050405020304" pitchFamily="18" charset="-79"/>
                        </a:rPr>
                        <a:t>207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5664206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טיפול </a:t>
                      </a: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במחסן החירום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6341959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הכרזה על מצבי </a:t>
                      </a: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חירום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47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מזג אוויר-מלחמה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820459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ביקורת חיצונית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26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39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משרדי ממשלה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4458649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תרגילים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294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ea typeface="+mn-ea"/>
                          <a:cs typeface="Hadassah Friedlaender" panose="02020603050405020304" pitchFamily="18" charset="-79"/>
                        </a:rPr>
                        <a:t>1,200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6854751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השתתפות בוועדות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 smtClean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ea typeface="+mn-ea"/>
                          <a:cs typeface="Hadassah Friedlaender" panose="02020603050405020304" pitchFamily="18" charset="-79"/>
                        </a:rPr>
                        <a:t>120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2400" i="1" dirty="0" smtClean="0"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וועדות חובה</a:t>
                      </a:r>
                      <a:endParaRPr lang="he-IL" sz="2400" i="1" dirty="0"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5785134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אירועים יזומים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26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17040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מרתון , חודש</a:t>
                      </a:r>
                      <a:r>
                        <a:rPr lang="he-IL" sz="2400" i="1" baseline="0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תרבות, חג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7818017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קייטנות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4132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בחופשים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1023905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אירועי שיטור/פעולות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 smtClean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11,706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ea typeface="+mn-ea"/>
                          <a:cs typeface="Hadassah Friedlaender" panose="02020603050405020304" pitchFamily="18" charset="-79"/>
                        </a:rPr>
                        <a:t>11,706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3263621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אירועי ע-ל-אלימות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231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ea typeface="+mn-ea"/>
                          <a:cs typeface="Hadassah Friedlaender" panose="02020603050405020304" pitchFamily="18" charset="-79"/>
                        </a:rPr>
                        <a:t>231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5834913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פניות מוקד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2400" i="1" dirty="0" smtClean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r>
                        <a:rPr lang="he-IL" sz="2400" i="1" dirty="0" smtClean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,</a:t>
                      </a:r>
                      <a:r>
                        <a:rPr lang="en-US" sz="2400" i="1" dirty="0" smtClean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380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ea typeface="+mn-ea"/>
                          <a:cs typeface="Hadassah Friedlaender" panose="02020603050405020304" pitchFamily="18" charset="-79"/>
                        </a:rPr>
                        <a:t>8380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5824496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פעולות בזמן יקר-מלחמה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solidFill>
                            <a:srgbClr val="0000CC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84</a:t>
                      </a:r>
                      <a:endParaRPr lang="en-US" sz="2400" i="1" dirty="0">
                        <a:solidFill>
                          <a:srgbClr val="0000CC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 smtClean="0">
                          <a:effectLst/>
                          <a:latin typeface="Hadassah Friedlaender" panose="02020603050405020304" pitchFamily="18" charset="-79"/>
                          <a:ea typeface="+mn-ea"/>
                          <a:cs typeface="Hadassah Friedlaender" panose="02020603050405020304" pitchFamily="18" charset="-79"/>
                        </a:rPr>
                        <a:t>1200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i="1" dirty="0"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en-US" sz="2400" i="1" dirty="0"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68994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59188" y="0"/>
            <a:ext cx="652133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נתונים- טיפול באירועים לשנת העבודה 2023</a:t>
            </a:r>
            <a:endParaRPr lang="he-IL" sz="2800" b="1" i="1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4984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278465"/>
              </p:ext>
            </p:extLst>
          </p:nvPr>
        </p:nvGraphicFramePr>
        <p:xfrm>
          <a:off x="2" y="521835"/>
          <a:ext cx="12191998" cy="552626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58623">
                  <a:extLst>
                    <a:ext uri="{9D8B030D-6E8A-4147-A177-3AD203B41FA5}">
                      <a16:colId xmlns:a16="http://schemas.microsoft.com/office/drawing/2014/main" val="3392731910"/>
                    </a:ext>
                  </a:extLst>
                </a:gridCol>
                <a:gridCol w="2065170">
                  <a:extLst>
                    <a:ext uri="{9D8B030D-6E8A-4147-A177-3AD203B41FA5}">
                      <a16:colId xmlns:a16="http://schemas.microsoft.com/office/drawing/2014/main" val="2292413054"/>
                    </a:ext>
                  </a:extLst>
                </a:gridCol>
                <a:gridCol w="736959">
                  <a:extLst>
                    <a:ext uri="{9D8B030D-6E8A-4147-A177-3AD203B41FA5}">
                      <a16:colId xmlns:a16="http://schemas.microsoft.com/office/drawing/2014/main" val="3621493868"/>
                    </a:ext>
                  </a:extLst>
                </a:gridCol>
                <a:gridCol w="754505">
                  <a:extLst>
                    <a:ext uri="{9D8B030D-6E8A-4147-A177-3AD203B41FA5}">
                      <a16:colId xmlns:a16="http://schemas.microsoft.com/office/drawing/2014/main" val="1802870772"/>
                    </a:ext>
                  </a:extLst>
                </a:gridCol>
                <a:gridCol w="736959">
                  <a:extLst>
                    <a:ext uri="{9D8B030D-6E8A-4147-A177-3AD203B41FA5}">
                      <a16:colId xmlns:a16="http://schemas.microsoft.com/office/drawing/2014/main" val="2461958606"/>
                    </a:ext>
                  </a:extLst>
                </a:gridCol>
                <a:gridCol w="693094">
                  <a:extLst>
                    <a:ext uri="{9D8B030D-6E8A-4147-A177-3AD203B41FA5}">
                      <a16:colId xmlns:a16="http://schemas.microsoft.com/office/drawing/2014/main" val="2275683966"/>
                    </a:ext>
                  </a:extLst>
                </a:gridCol>
                <a:gridCol w="772053">
                  <a:extLst>
                    <a:ext uri="{9D8B030D-6E8A-4147-A177-3AD203B41FA5}">
                      <a16:colId xmlns:a16="http://schemas.microsoft.com/office/drawing/2014/main" val="3802035604"/>
                    </a:ext>
                  </a:extLst>
                </a:gridCol>
                <a:gridCol w="710639">
                  <a:extLst>
                    <a:ext uri="{9D8B030D-6E8A-4147-A177-3AD203B41FA5}">
                      <a16:colId xmlns:a16="http://schemas.microsoft.com/office/drawing/2014/main" val="1345121585"/>
                    </a:ext>
                  </a:extLst>
                </a:gridCol>
                <a:gridCol w="736959">
                  <a:extLst>
                    <a:ext uri="{9D8B030D-6E8A-4147-A177-3AD203B41FA5}">
                      <a16:colId xmlns:a16="http://schemas.microsoft.com/office/drawing/2014/main" val="3379432136"/>
                    </a:ext>
                  </a:extLst>
                </a:gridCol>
                <a:gridCol w="745732">
                  <a:extLst>
                    <a:ext uri="{9D8B030D-6E8A-4147-A177-3AD203B41FA5}">
                      <a16:colId xmlns:a16="http://schemas.microsoft.com/office/drawing/2014/main" val="2201914431"/>
                    </a:ext>
                  </a:extLst>
                </a:gridCol>
                <a:gridCol w="754506">
                  <a:extLst>
                    <a:ext uri="{9D8B030D-6E8A-4147-A177-3AD203B41FA5}">
                      <a16:colId xmlns:a16="http://schemas.microsoft.com/office/drawing/2014/main" val="2841538739"/>
                    </a:ext>
                  </a:extLst>
                </a:gridCol>
                <a:gridCol w="754505">
                  <a:extLst>
                    <a:ext uri="{9D8B030D-6E8A-4147-A177-3AD203B41FA5}">
                      <a16:colId xmlns:a16="http://schemas.microsoft.com/office/drawing/2014/main" val="4207213114"/>
                    </a:ext>
                  </a:extLst>
                </a:gridCol>
                <a:gridCol w="736959">
                  <a:extLst>
                    <a:ext uri="{9D8B030D-6E8A-4147-A177-3AD203B41FA5}">
                      <a16:colId xmlns:a16="http://schemas.microsoft.com/office/drawing/2014/main" val="3324878230"/>
                    </a:ext>
                  </a:extLst>
                </a:gridCol>
                <a:gridCol w="696715">
                  <a:extLst>
                    <a:ext uri="{9D8B030D-6E8A-4147-A177-3AD203B41FA5}">
                      <a16:colId xmlns:a16="http://schemas.microsoft.com/office/drawing/2014/main" val="2921991452"/>
                    </a:ext>
                  </a:extLst>
                </a:gridCol>
                <a:gridCol w="838620">
                  <a:extLst>
                    <a:ext uri="{9D8B030D-6E8A-4147-A177-3AD203B41FA5}">
                      <a16:colId xmlns:a16="http://schemas.microsoft.com/office/drawing/2014/main" val="980001396"/>
                    </a:ext>
                  </a:extLst>
                </a:gridCol>
              </a:tblGrid>
              <a:tr h="433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מס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הפעולה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סה"כ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909523"/>
                  </a:ext>
                </a:extLst>
              </a:tr>
              <a:tr h="433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הקמת </a:t>
                      </a:r>
                      <a:r>
                        <a:rPr lang="he-IL" sz="1600" b="1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רעש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969946"/>
                  </a:ext>
                </a:extLst>
              </a:tr>
              <a:tr h="433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 הפרעות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36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he-IL" sz="1600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ea typeface="Times New Roman" panose="02020603050405020304" pitchFamily="18" charset="0"/>
                          <a:cs typeface="Hadassah Friedlaender" panose="02020603050405020304" pitchFamily="18" charset="-79"/>
                        </a:rPr>
                        <a:t>245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494730"/>
                  </a:ext>
                </a:extLst>
              </a:tr>
              <a:tr h="433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בעלי </a:t>
                      </a: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חיים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121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146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194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1655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856602"/>
                  </a:ext>
                </a:extLst>
              </a:tr>
              <a:tr h="433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רכבים</a:t>
                      </a:r>
                      <a:r>
                        <a:rPr lang="he-IL" sz="1600" b="1" i="1" baseline="0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</a:t>
                      </a: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נטושים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46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760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629265"/>
                  </a:ext>
                </a:extLst>
              </a:tr>
              <a:tr h="433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חשודים </a:t>
                      </a: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שנבדקו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245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174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138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257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230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2177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920695"/>
                  </a:ext>
                </a:extLst>
              </a:tr>
              <a:tr h="433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השלכת </a:t>
                      </a: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פסולת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398126"/>
                  </a:ext>
                </a:extLst>
              </a:tr>
              <a:tr h="433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רוכלים </a:t>
                      </a: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בכביש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16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740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116721"/>
                  </a:ext>
                </a:extLst>
              </a:tr>
              <a:tr h="38814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בריונות תנועה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491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420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444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497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594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410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489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523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444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527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453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652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5944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453972"/>
                  </a:ext>
                </a:extLst>
              </a:tr>
              <a:tr h="433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שכרות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0207"/>
                  </a:ext>
                </a:extLst>
              </a:tr>
              <a:tr h="3753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תאונות </a:t>
                      </a: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דרכים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29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764710"/>
                  </a:ext>
                </a:extLst>
              </a:tr>
              <a:tr h="40685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מבצעים</a:t>
                      </a:r>
                      <a:r>
                        <a:rPr lang="he-IL" sz="1600" b="1" i="1" baseline="0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 </a:t>
                      </a: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משותפים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15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438845"/>
                  </a:ext>
                </a:extLst>
              </a:tr>
              <a:tr h="45728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 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סה"כ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946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744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858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859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1180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654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1023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1067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988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1168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1020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i="1" dirty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1199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b="1" i="1" dirty="0" smtClean="0">
                          <a:solidFill>
                            <a:schemeClr val="tx1"/>
                          </a:solidFill>
                          <a:effectLst/>
                          <a:latin typeface="Hadassah Friedlaender" panose="02020603050405020304" pitchFamily="18" charset="-79"/>
                          <a:cs typeface="Hadassah Friedlaender" panose="02020603050405020304" pitchFamily="18" charset="-79"/>
                        </a:rPr>
                        <a:t>11,706</a:t>
                      </a:r>
                      <a:endParaRPr lang="en-US" sz="1600" b="1" i="1" dirty="0">
                        <a:solidFill>
                          <a:schemeClr val="tx1"/>
                        </a:solidFill>
                        <a:effectLst/>
                        <a:latin typeface="Hadassah Friedlaender" panose="02020603050405020304" pitchFamily="18" charset="-79"/>
                        <a:ea typeface="Times New Roman" panose="02020603050405020304" pitchFamily="18" charset="0"/>
                        <a:cs typeface="Hadassah Friedlaender" panose="02020603050405020304" pitchFamily="18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87451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" y="6170253"/>
            <a:ext cx="12191997" cy="52322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i="1" dirty="0" smtClean="0">
                <a:solidFill>
                  <a:srgbClr val="FF0000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11,706</a:t>
            </a:r>
            <a:r>
              <a:rPr lang="he-IL" sz="28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אירועים בשנה  ---- 365 ימים ----  32 אירועים ביום ---- 1.3 אירועים בשעה</a:t>
            </a:r>
            <a:endParaRPr lang="he-IL" sz="2800" b="1" i="1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91508" y="60170"/>
            <a:ext cx="427392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r>
              <a:rPr lang="he-IL" sz="24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פירוט אירועים שנת העבודה 2023</a:t>
            </a:r>
            <a:endParaRPr lang="he-IL" sz="2400" b="1" i="1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3246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תרשים 5"/>
          <p:cNvGraphicFramePr/>
          <p:nvPr>
            <p:extLst>
              <p:ext uri="{D42A27DB-BD31-4B8C-83A1-F6EECF244321}">
                <p14:modId xmlns:p14="http://schemas.microsoft.com/office/powerpoint/2010/main" val="1973101960"/>
              </p:ext>
            </p:extLst>
          </p:nvPr>
        </p:nvGraphicFramePr>
        <p:xfrm>
          <a:off x="162370" y="282011"/>
          <a:ext cx="12029630" cy="6443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35268" y="752030"/>
            <a:ext cx="4221621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800" b="1" i="1" u="sng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עבירות על פי חוק העונשין</a:t>
            </a:r>
            <a:endParaRPr lang="he-IL" sz="2800" b="1" i="1" u="sng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8703664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תרשים 5"/>
          <p:cNvGraphicFramePr/>
          <p:nvPr>
            <p:extLst>
              <p:ext uri="{D42A27DB-BD31-4B8C-83A1-F6EECF244321}">
                <p14:modId xmlns:p14="http://schemas.microsoft.com/office/powerpoint/2010/main" val="3766240244"/>
              </p:ext>
            </p:extLst>
          </p:nvPr>
        </p:nvGraphicFramePr>
        <p:xfrm>
          <a:off x="76912" y="213645"/>
          <a:ext cx="11927811" cy="6101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5420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26123" y="890593"/>
            <a:ext cx="6500501" cy="56323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>
              <a:lnSpc>
                <a:spcPct val="200000"/>
              </a:lnSpc>
            </a:pPr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ניסיון סחיטה, פרוטקשן         – 5</a:t>
            </a:r>
          </a:p>
          <a:p>
            <a:pPr>
              <a:lnSpc>
                <a:spcPct val="200000"/>
              </a:lnSpc>
            </a:pPr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הלוואות בשוק השחור           - 5                                               </a:t>
            </a:r>
          </a:p>
          <a:p>
            <a:pPr>
              <a:lnSpc>
                <a:spcPct val="200000"/>
              </a:lnSpc>
            </a:pPr>
            <a:r>
              <a:rPr lang="he-IL" sz="3600" i="1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</a:t>
            </a:r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סכסוך בין כנופיות "שליטה" - 3</a:t>
            </a:r>
          </a:p>
          <a:p>
            <a:pPr>
              <a:lnSpc>
                <a:spcPct val="200000"/>
              </a:lnSpc>
            </a:pPr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סכסוך על רקע אדמות           - 2 </a:t>
            </a:r>
          </a:p>
          <a:p>
            <a:pPr>
              <a:lnSpc>
                <a:spcPct val="200000"/>
              </a:lnSpc>
            </a:pPr>
            <a:r>
              <a:rPr lang="he-IL" sz="3600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 סכסוך על רקע לא ידוע          - 1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7107" y="145279"/>
            <a:ext cx="10789518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600" b="1" i="1" dirty="0" smtClean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הערכת סיבות ל- 16 אירועים בשנת 2024</a:t>
            </a:r>
            <a:endParaRPr lang="he-IL" sz="3600" b="1" i="1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6" name="הסבר חץ למטה 5"/>
          <p:cNvSpPr/>
          <p:nvPr/>
        </p:nvSpPr>
        <p:spPr>
          <a:xfrm>
            <a:off x="337106" y="1209888"/>
            <a:ext cx="3576868" cy="914400"/>
          </a:xfrm>
          <a:prstGeom prst="downArrow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2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אירועים חוזרים</a:t>
            </a:r>
            <a:endParaRPr lang="he-IL" sz="32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7" name="סוגר זוויתי 6"/>
          <p:cNvSpPr/>
          <p:nvPr/>
        </p:nvSpPr>
        <p:spPr>
          <a:xfrm>
            <a:off x="337106" y="2248861"/>
            <a:ext cx="3653780" cy="665254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2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אדם 3 אירועים</a:t>
            </a:r>
            <a:endParaRPr lang="he-IL" sz="32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9" name="סוגר זוויתי 8"/>
          <p:cNvSpPr/>
          <p:nvPr/>
        </p:nvSpPr>
        <p:spPr>
          <a:xfrm>
            <a:off x="337106" y="3192459"/>
            <a:ext cx="3653780" cy="665254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2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אדם 2 אירועים</a:t>
            </a:r>
            <a:endParaRPr lang="he-IL" sz="32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  <p:sp>
        <p:nvSpPr>
          <p:cNvPr id="10" name="סוגר זוויתי 9"/>
          <p:cNvSpPr/>
          <p:nvPr/>
        </p:nvSpPr>
        <p:spPr>
          <a:xfrm>
            <a:off x="260194" y="4136057"/>
            <a:ext cx="3653780" cy="665254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200" b="1" i="1" dirty="0" smtClean="0">
                <a:solidFill>
                  <a:schemeClr val="tx1"/>
                </a:solidFill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אדם 2 אירועים</a:t>
            </a:r>
            <a:endParaRPr lang="he-IL" sz="3200" b="1" i="1" dirty="0">
              <a:solidFill>
                <a:schemeClr val="tx1"/>
              </a:solidFill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220222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</TotalTime>
  <Words>2088</Words>
  <Application>Microsoft Office PowerPoint</Application>
  <PresentationFormat>מסך רחב</PresentationFormat>
  <Paragraphs>1394</Paragraphs>
  <Slides>27</Slides>
  <Notes>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10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27</vt:i4>
      </vt:variant>
    </vt:vector>
  </HeadingPairs>
  <TitlesOfParts>
    <vt:vector size="38" baseType="lpstr">
      <vt:lpstr>Arial</vt:lpstr>
      <vt:lpstr>Calibri</vt:lpstr>
      <vt:lpstr>Calibri Light</vt:lpstr>
      <vt:lpstr>Century Gothic</vt:lpstr>
      <vt:lpstr>David</vt:lpstr>
      <vt:lpstr>Gisha</vt:lpstr>
      <vt:lpstr>Hadassah Friedlaender</vt:lpstr>
      <vt:lpstr>Times New Roman</vt:lpstr>
      <vt:lpstr>Wingdings</vt:lpstr>
      <vt:lpstr>Wingdings 2</vt:lpstr>
      <vt:lpstr>HDOfficeLightV0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Naser Naser AlDeen</dc:creator>
  <cp:lastModifiedBy>Naser Naser AlDeen</cp:lastModifiedBy>
  <cp:revision>67</cp:revision>
  <dcterms:created xsi:type="dcterms:W3CDTF">2024-04-02T10:32:22Z</dcterms:created>
  <dcterms:modified xsi:type="dcterms:W3CDTF">2024-04-16T13:15:18Z</dcterms:modified>
</cp:coreProperties>
</file>