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0" r:id="rId1"/>
  </p:sldMasterIdLst>
  <p:sldIdLst>
    <p:sldId id="256" r:id="rId2"/>
    <p:sldId id="257" r:id="rId3"/>
    <p:sldId id="266" r:id="rId4"/>
    <p:sldId id="265" r:id="rId5"/>
    <p:sldId id="269" r:id="rId6"/>
    <p:sldId id="268" r:id="rId7"/>
    <p:sldId id="258" r:id="rId8"/>
    <p:sldId id="259" r:id="rId9"/>
    <p:sldId id="260" r:id="rId10"/>
    <p:sldId id="261" r:id="rId11"/>
    <p:sldId id="263" r:id="rId12"/>
    <p:sldId id="262" r:id="rId13"/>
    <p:sldId id="267" r:id="rId14"/>
    <p:sldId id="264" r:id="rId15"/>
    <p:sldId id="271"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74581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1437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ערוך סגנונות טקסט של תבנית בסיס</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5117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4992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8125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7075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3264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861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175589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9122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10/26/2020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98792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72154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8371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9978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0427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smtClean="0"/>
              <a:pPr/>
              <a:t>10/26/2020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8662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10/26/2020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216380"/>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1492;&#1493;&#1491;&#1488;/&#1502;&#1508;&#1512;&#1496;%20&#1512;&#1513;&#1493;&#1514;&#1497;%20&#1500;&#1506;&#1505;&#1511;&#1497;&#1501;2020.docx" TargetMode="External"/><Relationship Id="rId2" Type="http://schemas.openxmlformats.org/officeDocument/2006/relationships/hyperlink" Target="https://mdec.co.il/he/" TargetMode="External"/><Relationship Id="rId1" Type="http://schemas.openxmlformats.org/officeDocument/2006/relationships/slideLayout" Target="../slideLayouts/slideLayout7.xml"/><Relationship Id="rId4" Type="http://schemas.openxmlformats.org/officeDocument/2006/relationships/hyperlink" Target="&#1492;&#1493;&#1491;&#1488;/&#1505;&#1511;&#1512;%20&#1502;&#1497;&#1508;&#1493;&#1497;%20&#1506;&#1505;&#1511;&#1497;&#1501;%20&#1495;&#1491;&#1513;&#1497;&#1501;%20&#1496;&#1506;&#1493;&#1504;&#1497;%20&#1512;&#1497;&#1513;&#1493;&#1497;.doc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pPr algn="ctr"/>
            <a:r>
              <a:rPr lang="he-IL" dirty="0" smtClean="0">
                <a:cs typeface="+mn-cs"/>
              </a:rPr>
              <a:t>קידום ורישוי עסקים</a:t>
            </a:r>
            <a:br>
              <a:rPr lang="he-IL" dirty="0" smtClean="0">
                <a:cs typeface="+mn-cs"/>
              </a:rPr>
            </a:br>
            <a:r>
              <a:rPr lang="he-IL" dirty="0" smtClean="0">
                <a:cs typeface="+mn-cs"/>
              </a:rPr>
              <a:t>רפורמה שינוי </a:t>
            </a:r>
            <a:r>
              <a:rPr lang="he-IL" dirty="0" smtClean="0">
                <a:cs typeface="+mn-cs"/>
              </a:rPr>
              <a:t>ומשמעות</a:t>
            </a:r>
            <a:br>
              <a:rPr lang="he-IL" dirty="0" smtClean="0">
                <a:cs typeface="+mn-cs"/>
              </a:rPr>
            </a:br>
            <a:r>
              <a:rPr lang="he-IL" dirty="0" smtClean="0">
                <a:cs typeface="+mn-cs"/>
              </a:rPr>
              <a:t>תקנה 34</a:t>
            </a:r>
            <a:endParaRPr lang="he-IL" dirty="0">
              <a:cs typeface="+mn-cs"/>
            </a:endParaRPr>
          </a:p>
        </p:txBody>
      </p:sp>
      <p:sp>
        <p:nvSpPr>
          <p:cNvPr id="3" name="כותרת משנה 2"/>
          <p:cNvSpPr>
            <a:spLocks noGrp="1"/>
          </p:cNvSpPr>
          <p:nvPr>
            <p:ph type="subTitle" idx="1"/>
          </p:nvPr>
        </p:nvSpPr>
        <p:spPr/>
        <p:txBody>
          <a:bodyPr/>
          <a:lstStyle/>
          <a:p>
            <a:r>
              <a:rPr lang="he-IL" dirty="0" smtClean="0"/>
              <a:t>אוקטובר 2020</a:t>
            </a:r>
            <a:endParaRPr lang="he-IL" dirty="0"/>
          </a:p>
        </p:txBody>
      </p:sp>
    </p:spTree>
    <p:extLst>
      <p:ext uri="{BB962C8B-B14F-4D97-AF65-F5344CB8AC3E}">
        <p14:creationId xmlns:p14="http://schemas.microsoft.com/office/powerpoint/2010/main" val="36196035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2923309" y="1387959"/>
            <a:ext cx="6096000" cy="4537781"/>
          </a:xfrm>
          <a:prstGeom prst="rect">
            <a:avLst/>
          </a:prstGeom>
        </p:spPr>
        <p:txBody>
          <a:bodyPr>
            <a:spAutoFit/>
          </a:bodyPr>
          <a:lstStyle/>
          <a:p>
            <a:pPr marL="342900" indent="-342900" algn="r" rtl="1">
              <a:lnSpc>
                <a:spcPct val="107000"/>
              </a:lnSpc>
              <a:spcAft>
                <a:spcPts val="800"/>
              </a:spcAft>
              <a:buFont typeface="Symbol" panose="05050102010706020507" pitchFamily="18" charset="2"/>
              <a:buChar char=""/>
            </a:pPr>
            <a:r>
              <a:rPr lang="he-IL" b="1" u="sng" dirty="0" smtClean="0"/>
              <a:t>הרפורמה ברישוי </a:t>
            </a:r>
            <a:r>
              <a:rPr lang="he-IL" b="1" u="sng" dirty="0"/>
              <a:t>עסקים</a:t>
            </a:r>
            <a:r>
              <a:rPr lang="he-IL" dirty="0"/>
              <a:t> מדינת ישראל פועלת לקידום רפורמה בתחום רישוי עסקים, שמטרתה לשפר וליעל את הליכי רישוי העסקים ולהקל ככל הניתן על בעלי עסקים ועל המעוניינים לפתוח עסקים חדשים. זאת, תוך כדי הקפדה על המשך הפיקוח על העסקים על</a:t>
            </a:r>
            <a:r>
              <a:rPr lang="en-US" dirty="0"/>
              <a:t>- </a:t>
            </a:r>
            <a:r>
              <a:rPr lang="he-IL" dirty="0"/>
              <a:t>מנת להבטיח את מטרות חוק רישוי עסקים</a:t>
            </a:r>
            <a:r>
              <a:rPr lang="en-US" dirty="0"/>
              <a:t>. </a:t>
            </a:r>
            <a:r>
              <a:rPr lang="he-IL" b="1" dirty="0"/>
              <a:t>עיקרי הרפורמה</a:t>
            </a:r>
            <a:r>
              <a:rPr lang="en-US" dirty="0"/>
              <a:t>: </a:t>
            </a:r>
            <a:r>
              <a:rPr lang="en-US" dirty="0">
                <a:sym typeface="Symbol" panose="05050102010706020507" pitchFamily="18" charset="2"/>
              </a:rPr>
              <a:t></a:t>
            </a:r>
            <a:r>
              <a:rPr lang="en-US" dirty="0"/>
              <a:t> </a:t>
            </a:r>
            <a:r>
              <a:rPr lang="he-IL" dirty="0"/>
              <a:t>יצירת מפרט אחיד של התנאים והמסמכים הנדרשים לצורך קבלת רישיון עסק ממשרדי הממשלה נותני האישור, אשר יפורסם באינטרנט. </a:t>
            </a:r>
            <a:r>
              <a:rPr lang="he-IL" b="1" dirty="0">
                <a:solidFill>
                  <a:srgbClr val="00B0F0"/>
                </a:solidFill>
              </a:rPr>
              <a:t>המפרט האחיד </a:t>
            </a:r>
            <a:r>
              <a:rPr lang="he-IL" dirty="0"/>
              <a:t>יאפשר למעוניינים להקים עסק לדעת מראש מה נדרש מהם וימנע מצב של חוסר אחידות בדרישות או של סתירות בדרישות של משרדי הממשלה השונים</a:t>
            </a:r>
            <a:r>
              <a:rPr lang="en-US" dirty="0"/>
              <a:t>. </a:t>
            </a:r>
            <a:r>
              <a:rPr lang="en-US" dirty="0">
                <a:sym typeface="Symbol" panose="05050102010706020507" pitchFamily="18" charset="2"/>
              </a:rPr>
              <a:t></a:t>
            </a:r>
            <a:r>
              <a:rPr lang="en-US" dirty="0"/>
              <a:t> </a:t>
            </a:r>
            <a:r>
              <a:rPr lang="he-IL" dirty="0"/>
              <a:t>העלאת המסמכים, התנאים, </a:t>
            </a:r>
            <a:r>
              <a:rPr lang="he-IL" b="1" dirty="0">
                <a:solidFill>
                  <a:srgbClr val="00B0F0"/>
                </a:solidFill>
              </a:rPr>
              <a:t>המדיניות</a:t>
            </a:r>
            <a:r>
              <a:rPr lang="he-IL" dirty="0"/>
              <a:t> והדרישות של רשויות הרישוי המקומיות מסוגי עסקים מסוימים לאתר האינטרנט של הרשות, כך שהמעוניינים להקים עסק יוכלו לדעת מראש מה נדרש מהם ואילו מגבלות מטילה רשות הרישוי על עסקים מסוגו</a:t>
            </a:r>
            <a:r>
              <a:rPr lang="en-US" dirty="0"/>
              <a:t>. </a:t>
            </a:r>
          </a:p>
        </p:txBody>
      </p:sp>
    </p:spTree>
    <p:extLst>
      <p:ext uri="{BB962C8B-B14F-4D97-AF65-F5344CB8AC3E}">
        <p14:creationId xmlns:p14="http://schemas.microsoft.com/office/powerpoint/2010/main" val="3014526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4481" y="1014153"/>
            <a:ext cx="7197634" cy="4401205"/>
          </a:xfrm>
          <a:prstGeom prst="rect">
            <a:avLst/>
          </a:prstGeom>
          <a:noFill/>
        </p:spPr>
        <p:txBody>
          <a:bodyPr wrap="square" rtlCol="1">
            <a:spAutoFit/>
          </a:bodyPr>
          <a:lstStyle/>
          <a:p>
            <a:pPr algn="ctr" rtl="1"/>
            <a:r>
              <a:rPr lang="he-IL" sz="2000" b="1" u="sng" dirty="0" smtClean="0"/>
              <a:t>עיקרי הרפורמה ברישוי עסקים המשך- </a:t>
            </a:r>
          </a:p>
          <a:p>
            <a:pPr algn="ctr" rtl="1"/>
            <a:endParaRPr lang="he-IL" sz="2000" b="1" dirty="0"/>
          </a:p>
          <a:p>
            <a:pPr marL="285750" indent="-285750" algn="r" rtl="1">
              <a:buFont typeface="Wingdings" panose="05000000000000000000" pitchFamily="2" charset="2"/>
              <a:buChar char="v"/>
            </a:pPr>
            <a:r>
              <a:rPr lang="he-IL" sz="2000" dirty="0" smtClean="0"/>
              <a:t>להקל על בעלי העסקים בהליך קבלת הרישיון.</a:t>
            </a:r>
          </a:p>
          <a:p>
            <a:pPr marL="285750" indent="-285750" algn="r" rtl="1">
              <a:buFont typeface="Wingdings" panose="05000000000000000000" pitchFamily="2" charset="2"/>
              <a:buChar char="v"/>
            </a:pPr>
            <a:endParaRPr lang="he-IL" sz="2000" dirty="0" smtClean="0"/>
          </a:p>
          <a:p>
            <a:pPr marL="285750" indent="-285750" algn="r" rtl="1">
              <a:buFont typeface="Wingdings" panose="05000000000000000000" pitchFamily="2" charset="2"/>
              <a:buChar char="v"/>
            </a:pPr>
            <a:r>
              <a:rPr lang="he-IL" sz="2000" dirty="0" smtClean="0"/>
              <a:t>להוריד חסמים בתחום רישוי העסקים בישראל.</a:t>
            </a:r>
          </a:p>
          <a:p>
            <a:pPr algn="r" rtl="1"/>
            <a:endParaRPr lang="he-IL" sz="2000" dirty="0" smtClean="0"/>
          </a:p>
          <a:p>
            <a:pPr marL="285750" indent="-285750" algn="r" rtl="1">
              <a:buFont typeface="Wingdings" panose="05000000000000000000" pitchFamily="2" charset="2"/>
              <a:buChar char="v"/>
            </a:pPr>
            <a:r>
              <a:rPr lang="he-IL" sz="2000" dirty="0" smtClean="0"/>
              <a:t>למנוע כפילויות בדרישות נותני האישור.</a:t>
            </a:r>
          </a:p>
          <a:p>
            <a:pPr algn="r" rtl="1"/>
            <a:endParaRPr lang="he-IL" sz="2000" dirty="0" smtClean="0"/>
          </a:p>
          <a:p>
            <a:pPr marL="285750" indent="-285750" algn="r" rtl="1">
              <a:buFont typeface="Wingdings" panose="05000000000000000000" pitchFamily="2" charset="2"/>
              <a:buChar char="v"/>
            </a:pPr>
            <a:r>
              <a:rPr lang="he-IL" sz="2000" dirty="0" smtClean="0"/>
              <a:t>להוריד את מספר העסקים טעוני הרישוי.</a:t>
            </a:r>
          </a:p>
          <a:p>
            <a:pPr algn="r" rtl="1"/>
            <a:endParaRPr lang="he-IL" sz="2000" dirty="0" smtClean="0"/>
          </a:p>
          <a:p>
            <a:pPr marL="285750" indent="-285750" algn="r" rtl="1">
              <a:buFont typeface="Wingdings" panose="05000000000000000000" pitchFamily="2" charset="2"/>
              <a:buChar char="v"/>
            </a:pPr>
            <a:r>
              <a:rPr lang="he-IL" sz="2000" dirty="0" smtClean="0"/>
              <a:t>למנוע חוסר אחידות בדרישות בין הרשויות השונות.</a:t>
            </a:r>
          </a:p>
          <a:p>
            <a:pPr algn="r" rtl="1"/>
            <a:endParaRPr lang="he-IL" sz="2000" dirty="0" smtClean="0"/>
          </a:p>
          <a:p>
            <a:pPr marL="285750" indent="-285750" algn="r" rtl="1">
              <a:buFont typeface="Wingdings" panose="05000000000000000000" pitchFamily="2" charset="2"/>
              <a:buChar char="v"/>
            </a:pPr>
            <a:r>
              <a:rPr lang="he-IL" sz="2000" dirty="0" smtClean="0"/>
              <a:t>הליך רישוי מזורז (מסלול ירוק) לבעלי עסקים עם פוטנציאל סיכון נמוך.</a:t>
            </a:r>
            <a:endParaRPr lang="he-IL" sz="2000" dirty="0"/>
          </a:p>
        </p:txBody>
      </p:sp>
    </p:spTree>
    <p:extLst>
      <p:ext uri="{BB962C8B-B14F-4D97-AF65-F5344CB8AC3E}">
        <p14:creationId xmlns:p14="http://schemas.microsoft.com/office/powerpoint/2010/main" val="3879779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5531" y="1028743"/>
            <a:ext cx="7980217" cy="707886"/>
          </a:xfrm>
          <a:prstGeom prst="rect">
            <a:avLst/>
          </a:prstGeom>
          <a:noFill/>
        </p:spPr>
        <p:txBody>
          <a:bodyPr wrap="square" rtlCol="1">
            <a:spAutoFit/>
          </a:bodyPr>
          <a:lstStyle/>
          <a:p>
            <a:pPr algn="ctr"/>
            <a:r>
              <a:rPr lang="he-IL" sz="4000" b="1" u="sng" dirty="0" smtClean="0"/>
              <a:t>יצירת מסלול ירוק (מזורז) לרישוי עסקים</a:t>
            </a:r>
            <a:endParaRPr lang="he-IL" sz="4000" b="1" u="sng" dirty="0"/>
          </a:p>
        </p:txBody>
      </p:sp>
      <p:sp>
        <p:nvSpPr>
          <p:cNvPr id="3" name="TextBox 2"/>
          <p:cNvSpPr txBox="1"/>
          <p:nvPr/>
        </p:nvSpPr>
        <p:spPr>
          <a:xfrm>
            <a:off x="2427316" y="2601883"/>
            <a:ext cx="7117900" cy="2616101"/>
          </a:xfrm>
          <a:prstGeom prst="rect">
            <a:avLst/>
          </a:prstGeom>
          <a:noFill/>
        </p:spPr>
        <p:txBody>
          <a:bodyPr wrap="square" rtlCol="1">
            <a:spAutoFit/>
          </a:bodyPr>
          <a:lstStyle/>
          <a:p>
            <a:pPr marL="342900" indent="-342900" algn="r" rtl="1">
              <a:buFont typeface="Arial" panose="020B0604020202020204" pitchFamily="34" charset="0"/>
              <a:buChar char="•"/>
            </a:pPr>
            <a:r>
              <a:rPr lang="he-IL" dirty="0" smtClean="0"/>
              <a:t>רשימת עסקים המקבלים היתר זמני (מזורז) לשנה אחת, מיד עם הגשת הבקשה.</a:t>
            </a:r>
          </a:p>
          <a:p>
            <a:pPr algn="r" rtl="1"/>
            <a:endParaRPr lang="he-IL" dirty="0" smtClean="0"/>
          </a:p>
          <a:p>
            <a:pPr marL="342900" indent="-342900" algn="r" rtl="1">
              <a:buFont typeface="Arial" panose="020B0604020202020204" pitchFamily="34" charset="0"/>
              <a:buChar char="•"/>
            </a:pPr>
            <a:r>
              <a:rPr lang="he-IL" sz="2000" dirty="0" smtClean="0"/>
              <a:t>אכיפה-</a:t>
            </a:r>
            <a:r>
              <a:rPr lang="he-IL" dirty="0" smtClean="0"/>
              <a:t> הפעלת סנקציות נגד עסקים שהגישו תצהיר כוזב.</a:t>
            </a:r>
          </a:p>
          <a:p>
            <a:pPr algn="r" rtl="1"/>
            <a:endParaRPr lang="he-IL" dirty="0" smtClean="0"/>
          </a:p>
          <a:p>
            <a:pPr marL="342900" indent="-342900" algn="r" rtl="1">
              <a:buFont typeface="Arial" panose="020B0604020202020204" pitchFamily="34" charset="0"/>
              <a:buChar char="•"/>
            </a:pPr>
            <a:r>
              <a:rPr lang="he-IL" dirty="0" smtClean="0"/>
              <a:t>דרישה לביצוע ביקורת בעסק תוך </a:t>
            </a:r>
            <a:r>
              <a:rPr lang="he-IL" u="sng" dirty="0" smtClean="0"/>
              <a:t>שנה ממתן ההיתר</a:t>
            </a:r>
            <a:r>
              <a:rPr lang="he-IL" dirty="0" smtClean="0"/>
              <a:t>.</a:t>
            </a:r>
          </a:p>
          <a:p>
            <a:pPr marL="342900" indent="-342900" algn="r" rtl="1">
              <a:buAutoNum type="arabicPeriod"/>
            </a:pPr>
            <a:endParaRPr lang="he-IL" dirty="0" smtClean="0"/>
          </a:p>
          <a:p>
            <a:pPr marL="342900" indent="-342900" algn="r" rtl="1">
              <a:buFont typeface="Arial" panose="020B0604020202020204" pitchFamily="34" charset="0"/>
              <a:buChar char="•"/>
            </a:pPr>
            <a:r>
              <a:rPr lang="he-IL" dirty="0" smtClean="0"/>
              <a:t>מנגנון </a:t>
            </a:r>
            <a:r>
              <a:rPr lang="he-IL" u="sng" dirty="0" smtClean="0"/>
              <a:t>המשך ההיתר</a:t>
            </a:r>
            <a:r>
              <a:rPr lang="he-IL" dirty="0" smtClean="0"/>
              <a:t> במקרים בהם לא תבוצע ביקורת במהלך ההיתר הזמני.</a:t>
            </a:r>
          </a:p>
        </p:txBody>
      </p:sp>
    </p:spTree>
    <p:extLst>
      <p:ext uri="{BB962C8B-B14F-4D97-AF65-F5344CB8AC3E}">
        <p14:creationId xmlns:p14="http://schemas.microsoft.com/office/powerpoint/2010/main" val="2616066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43942" y="2128059"/>
            <a:ext cx="7232074" cy="2369880"/>
          </a:xfrm>
          <a:prstGeom prst="rect">
            <a:avLst/>
          </a:prstGeom>
          <a:noFill/>
        </p:spPr>
        <p:txBody>
          <a:bodyPr wrap="square" rtlCol="1">
            <a:spAutoFit/>
          </a:bodyPr>
          <a:lstStyle/>
          <a:p>
            <a:pPr algn="ctr"/>
            <a:r>
              <a:rPr lang="he-IL" sz="2800" b="1" dirty="0" smtClean="0"/>
              <a:t>שינויים בצו רישוי עסקים</a:t>
            </a:r>
          </a:p>
          <a:p>
            <a:pPr algn="ctr"/>
            <a:endParaRPr lang="he-IL" sz="2800" b="1" dirty="0"/>
          </a:p>
          <a:p>
            <a:pPr algn="r"/>
            <a:r>
              <a:rPr lang="he-IL" sz="2800" b="1" dirty="0" smtClean="0"/>
              <a:t>הרפורמה כוללת שינויים מהותיים בצו ובטבלת העיסוקים, לרבות הוצאת סוגי עסקים מחובת הרישוי.</a:t>
            </a:r>
          </a:p>
          <a:p>
            <a:pPr algn="ctr"/>
            <a:endParaRPr lang="he-IL" dirty="0"/>
          </a:p>
          <a:p>
            <a:pPr algn="r"/>
            <a:endParaRPr lang="he-IL" dirty="0"/>
          </a:p>
        </p:txBody>
      </p:sp>
    </p:spTree>
    <p:extLst>
      <p:ext uri="{BB962C8B-B14F-4D97-AF65-F5344CB8AC3E}">
        <p14:creationId xmlns:p14="http://schemas.microsoft.com/office/powerpoint/2010/main" val="173745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1886" y="690465"/>
            <a:ext cx="8836089" cy="5355312"/>
          </a:xfrm>
          <a:prstGeom prst="rect">
            <a:avLst/>
          </a:prstGeom>
          <a:noFill/>
        </p:spPr>
        <p:txBody>
          <a:bodyPr wrap="square" rtlCol="1">
            <a:spAutoFit/>
          </a:bodyPr>
          <a:lstStyle/>
          <a:p>
            <a:pPr algn="ctr"/>
            <a:endParaRPr lang="en-US" u="sng" dirty="0" smtClean="0">
              <a:effectLst>
                <a:outerShdw blurRad="38100" dist="38100" dir="2700000" algn="tl">
                  <a:srgbClr val="000000">
                    <a:alpha val="43137"/>
                  </a:srgbClr>
                </a:outerShdw>
              </a:effectLst>
            </a:endParaRPr>
          </a:p>
          <a:p>
            <a:pPr algn="ctr"/>
            <a:endParaRPr lang="he-IL" u="sng" dirty="0">
              <a:effectLst>
                <a:outerShdw blurRad="38100" dist="38100" dir="2700000" algn="tl">
                  <a:srgbClr val="000000">
                    <a:alpha val="43137"/>
                  </a:srgbClr>
                </a:outerShdw>
              </a:effectLst>
            </a:endParaRPr>
          </a:p>
          <a:p>
            <a:pPr algn="ctr"/>
            <a:r>
              <a:rPr lang="he-IL" u="sng" dirty="0" smtClean="0">
                <a:effectLst>
                  <a:outerShdw blurRad="38100" dist="38100" dir="2700000" algn="tl">
                    <a:srgbClr val="000000">
                      <a:alpha val="43137"/>
                    </a:srgbClr>
                  </a:outerShdw>
                </a:effectLst>
              </a:rPr>
              <a:t>11 פריטים שבוטלו בצו משנת 2019 ולא חייבים ברישיון עסק</a:t>
            </a:r>
          </a:p>
          <a:p>
            <a:pPr algn="ctr"/>
            <a:endParaRPr lang="he-IL" b="1" u="sng" dirty="0">
              <a:effectLst>
                <a:outerShdw blurRad="38100" dist="38100" dir="2700000" algn="tl">
                  <a:srgbClr val="000000">
                    <a:alpha val="43137"/>
                  </a:srgbClr>
                </a:outerShdw>
              </a:effectLst>
            </a:endParaRPr>
          </a:p>
          <a:p>
            <a:pPr marL="285750" indent="-285750" algn="r" rtl="1">
              <a:buFont typeface="Wingdings" panose="05000000000000000000" pitchFamily="2" charset="2"/>
              <a:buChar char="ü"/>
            </a:pPr>
            <a:r>
              <a:rPr lang="he-IL" dirty="0" smtClean="0"/>
              <a:t>למשל: פריט 8.9ה מוסך זגגות.</a:t>
            </a:r>
          </a:p>
          <a:p>
            <a:pPr marL="285750" indent="-285750" algn="r" rtl="1">
              <a:buFont typeface="Wingdings" panose="05000000000000000000" pitchFamily="2" charset="2"/>
              <a:buChar char="ü"/>
            </a:pPr>
            <a:endParaRPr lang="he-IL" dirty="0"/>
          </a:p>
          <a:p>
            <a:pPr marL="285750" indent="-285750" algn="r" rtl="1">
              <a:buFont typeface="Wingdings" panose="05000000000000000000" pitchFamily="2" charset="2"/>
              <a:buChar char="ü"/>
            </a:pPr>
            <a:endParaRPr lang="he-IL" dirty="0" smtClean="0"/>
          </a:p>
          <a:p>
            <a:pPr algn="ctr" rtl="1"/>
            <a:r>
              <a:rPr lang="he-IL" u="sng" dirty="0" smtClean="0">
                <a:effectLst>
                  <a:outerShdw blurRad="38100" dist="38100" dir="2700000" algn="tl">
                    <a:srgbClr val="000000">
                      <a:alpha val="43137"/>
                    </a:srgbClr>
                  </a:outerShdw>
                </a:effectLst>
              </a:rPr>
              <a:t>34 פריט בוטלו בצו משנת 2013 ולא חייבים ברישיון עסק</a:t>
            </a:r>
          </a:p>
          <a:p>
            <a:pPr algn="ctr" rtl="1"/>
            <a:endParaRPr lang="he-IL" b="1" u="sng" dirty="0" smtClean="0">
              <a:effectLst>
                <a:outerShdw blurRad="38100" dist="38100" dir="2700000" algn="tl">
                  <a:srgbClr val="000000">
                    <a:alpha val="43137"/>
                  </a:srgbClr>
                </a:outerShdw>
              </a:effectLst>
            </a:endParaRPr>
          </a:p>
          <a:p>
            <a:pPr marL="285750" indent="-285750" algn="r" rtl="1">
              <a:buFont typeface="Wingdings" panose="05000000000000000000" pitchFamily="2" charset="2"/>
              <a:buChar char="ü"/>
            </a:pPr>
            <a:r>
              <a:rPr lang="he-IL" dirty="0" smtClean="0"/>
              <a:t>למשל: סאונה, מכון עיסוי, תחנת מוניות.</a:t>
            </a:r>
          </a:p>
          <a:p>
            <a:pPr marL="285750" indent="-285750" algn="r" rtl="1">
              <a:buFont typeface="Wingdings" panose="05000000000000000000" pitchFamily="2" charset="2"/>
              <a:buChar char="ü"/>
            </a:pPr>
            <a:endParaRPr lang="he-IL" dirty="0"/>
          </a:p>
          <a:p>
            <a:pPr marL="285750" indent="-285750" algn="r" rtl="1">
              <a:buFont typeface="Wingdings" panose="05000000000000000000" pitchFamily="2" charset="2"/>
              <a:buChar char="ü"/>
            </a:pPr>
            <a:endParaRPr lang="he-IL" dirty="0" smtClean="0"/>
          </a:p>
          <a:p>
            <a:pPr marL="285750" indent="-285750" algn="r" rtl="1">
              <a:buFont typeface="Wingdings" panose="05000000000000000000" pitchFamily="2" charset="2"/>
              <a:buChar char="ü"/>
            </a:pPr>
            <a:endParaRPr lang="he-IL" dirty="0"/>
          </a:p>
          <a:p>
            <a:pPr marL="285750" indent="-285750" algn="r" rtl="1">
              <a:buFont typeface="Wingdings" panose="05000000000000000000" pitchFamily="2" charset="2"/>
              <a:buChar char="ü"/>
            </a:pPr>
            <a:endParaRPr lang="he-IL" dirty="0" smtClean="0"/>
          </a:p>
          <a:p>
            <a:pPr algn="r" rtl="1"/>
            <a:endParaRPr lang="he-IL" dirty="0"/>
          </a:p>
          <a:p>
            <a:pPr marL="285750" indent="-285750" algn="r" rtl="1">
              <a:buFont typeface="Wingdings" panose="05000000000000000000" pitchFamily="2" charset="2"/>
              <a:buChar char="ü"/>
            </a:pPr>
            <a:endParaRPr lang="he-IL" dirty="0" smtClean="0"/>
          </a:p>
          <a:p>
            <a:pPr marL="285750" indent="-285750" algn="r" rtl="1">
              <a:buFont typeface="Wingdings" panose="05000000000000000000" pitchFamily="2" charset="2"/>
              <a:buChar char="ü"/>
            </a:pPr>
            <a:endParaRPr lang="he-IL" dirty="0"/>
          </a:p>
          <a:p>
            <a:pPr algn="r" rtl="1"/>
            <a:endParaRPr lang="he-IL" dirty="0" smtClean="0"/>
          </a:p>
          <a:p>
            <a:pPr marL="285750" indent="-285750" algn="r" rtl="1">
              <a:buFont typeface="Wingdings" panose="05000000000000000000" pitchFamily="2" charset="2"/>
              <a:buChar char="v"/>
            </a:pPr>
            <a:r>
              <a:rPr lang="he-IL" b="1" dirty="0" smtClean="0"/>
              <a:t>השינוי בא במטרה להקל הן על בעלי העסקים וגם על נותני האישור השונים</a:t>
            </a:r>
            <a:r>
              <a:rPr lang="he-IL" dirty="0" smtClean="0"/>
              <a:t>.</a:t>
            </a:r>
            <a:endParaRPr lang="he-IL" dirty="0"/>
          </a:p>
        </p:txBody>
      </p:sp>
    </p:spTree>
    <p:extLst>
      <p:ext uri="{BB962C8B-B14F-4D97-AF65-F5344CB8AC3E}">
        <p14:creationId xmlns:p14="http://schemas.microsoft.com/office/powerpoint/2010/main" val="3736397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23458" y="1620981"/>
            <a:ext cx="5763180" cy="3693319"/>
          </a:xfrm>
          <a:prstGeom prst="rect">
            <a:avLst/>
          </a:prstGeom>
          <a:noFill/>
        </p:spPr>
        <p:txBody>
          <a:bodyPr wrap="none" rtlCol="1">
            <a:spAutoFit/>
          </a:bodyPr>
          <a:lstStyle/>
          <a:p>
            <a:pPr algn="r" rtl="1"/>
            <a:r>
              <a:rPr lang="he-IL" b="1" dirty="0" smtClean="0"/>
              <a:t>התכנית הרשותית מתוקצבת ע"י משרד הפנים,</a:t>
            </a:r>
          </a:p>
          <a:p>
            <a:pPr algn="r" rtl="1"/>
            <a:r>
              <a:rPr lang="he-IL" b="1" dirty="0" smtClean="0"/>
              <a:t>חלק </a:t>
            </a:r>
            <a:r>
              <a:rPr lang="he-IL" b="1" smtClean="0"/>
              <a:t>מהתכנית אישור </a:t>
            </a:r>
            <a:r>
              <a:rPr lang="he-IL" b="1" dirty="0" smtClean="0"/>
              <a:t>שני תקנים</a:t>
            </a:r>
            <a:r>
              <a:rPr lang="he-IL" dirty="0" smtClean="0"/>
              <a:t>:</a:t>
            </a:r>
          </a:p>
          <a:p>
            <a:pPr marL="342900" indent="-342900" algn="r" rtl="1">
              <a:buAutoNum type="arabicPeriod"/>
            </a:pPr>
            <a:r>
              <a:rPr lang="he-IL" dirty="0" smtClean="0"/>
              <a:t>פקידת רישוי אשר תעבור הכשרה מקצועית.</a:t>
            </a:r>
          </a:p>
          <a:p>
            <a:pPr marL="342900" indent="-342900" algn="r" rtl="1">
              <a:buAutoNum type="arabicPeriod"/>
            </a:pPr>
            <a:r>
              <a:rPr lang="he-IL" dirty="0" smtClean="0"/>
              <a:t>פקח רישוי עסקים ווטרינריה אשר יעבור הכשרה מקצועית.</a:t>
            </a:r>
          </a:p>
          <a:p>
            <a:pPr marL="342900" indent="-342900" algn="r" rtl="1">
              <a:buAutoNum type="arabicPeriod"/>
            </a:pPr>
            <a:endParaRPr lang="he-IL" dirty="0"/>
          </a:p>
          <a:p>
            <a:pPr marL="285750" indent="-285750" algn="r" rtl="1">
              <a:buFont typeface="Arial" panose="020B0604020202020204" pitchFamily="34" charset="0"/>
              <a:buChar char="•"/>
            </a:pPr>
            <a:r>
              <a:rPr lang="he-IL" b="1" dirty="0" smtClean="0"/>
              <a:t>הגדרת תפקידו של הפקח-</a:t>
            </a:r>
          </a:p>
          <a:p>
            <a:pPr algn="r" rtl="1"/>
            <a:r>
              <a:rPr lang="he-IL" dirty="0">
                <a:latin typeface="David" panose="020E0502060401010101" pitchFamily="34" charset="-79"/>
                <a:cs typeface="David" panose="020E0502060401010101" pitchFamily="34" charset="-79"/>
              </a:rPr>
              <a:t>פיקוח ואכיפת יישום של החקיקה הרלוונטית בתחום רישוי עסקים.</a:t>
            </a:r>
          </a:p>
          <a:p>
            <a:pPr algn="r" rtl="1"/>
            <a:r>
              <a:rPr lang="he-IL" dirty="0">
                <a:latin typeface="David" panose="020E0502060401010101" pitchFamily="34" charset="-79"/>
                <a:cs typeface="David" panose="020E0502060401010101" pitchFamily="34" charset="-79"/>
              </a:rPr>
              <a:t>עיקרי התפקיד:</a:t>
            </a:r>
          </a:p>
          <a:p>
            <a:pPr algn="r" rtl="1"/>
            <a:r>
              <a:rPr lang="he-IL" dirty="0">
                <a:latin typeface="David" panose="020E0502060401010101" pitchFamily="34" charset="-79"/>
                <a:cs typeface="David" panose="020E0502060401010101" pitchFamily="34" charset="-79"/>
              </a:rPr>
              <a:t>א</a:t>
            </a:r>
            <a:r>
              <a:rPr lang="he-IL" b="1" dirty="0">
                <a:latin typeface="Times New Roman,Bold"/>
                <a:cs typeface="David" panose="020E0502060401010101" pitchFamily="34" charset="-79"/>
              </a:rPr>
              <a:t>. </a:t>
            </a:r>
            <a:r>
              <a:rPr lang="he-IL" dirty="0">
                <a:latin typeface="David" panose="020E0502060401010101" pitchFamily="34" charset="-79"/>
                <a:cs typeface="David" panose="020E0502060401010101" pitchFamily="34" charset="-79"/>
              </a:rPr>
              <a:t>בדיקה וליווי של הבקשות לקבלת רישיון עסק לעסקים חדשים.</a:t>
            </a:r>
          </a:p>
          <a:p>
            <a:pPr algn="r" rtl="1"/>
            <a:r>
              <a:rPr lang="he-IL" dirty="0">
                <a:latin typeface="David" panose="020E0502060401010101" pitchFamily="34" charset="-79"/>
                <a:cs typeface="David" panose="020E0502060401010101" pitchFamily="34" charset="-79"/>
              </a:rPr>
              <a:t>ב</a:t>
            </a:r>
            <a:r>
              <a:rPr lang="he-IL" b="1" dirty="0">
                <a:latin typeface="Times New Roman,Bold"/>
                <a:cs typeface="David" panose="020E0502060401010101" pitchFamily="34" charset="-79"/>
              </a:rPr>
              <a:t>. </a:t>
            </a:r>
            <a:r>
              <a:rPr lang="he-IL" dirty="0">
                <a:latin typeface="David" panose="020E0502060401010101" pitchFamily="34" charset="-79"/>
                <a:cs typeface="David" panose="020E0502060401010101" pitchFamily="34" charset="-79"/>
              </a:rPr>
              <a:t>בקרת עמידת העסק בדרישות ובהוראות הדין הקיים.</a:t>
            </a:r>
          </a:p>
          <a:p>
            <a:pPr algn="r" rtl="1"/>
            <a:r>
              <a:rPr lang="he-IL" dirty="0">
                <a:latin typeface="David" panose="020E0502060401010101" pitchFamily="34" charset="-79"/>
                <a:cs typeface="David" panose="020E0502060401010101" pitchFamily="34" charset="-79"/>
              </a:rPr>
              <a:t>ג</a:t>
            </a:r>
            <a:r>
              <a:rPr lang="he-IL" b="1" dirty="0">
                <a:latin typeface="Times New Roman,Bold"/>
                <a:cs typeface="David" panose="020E0502060401010101" pitchFamily="34" charset="-79"/>
              </a:rPr>
              <a:t>. </a:t>
            </a:r>
            <a:r>
              <a:rPr lang="he-IL" dirty="0">
                <a:latin typeface="David" panose="020E0502060401010101" pitchFamily="34" charset="-79"/>
                <a:cs typeface="David" panose="020E0502060401010101" pitchFamily="34" charset="-79"/>
              </a:rPr>
              <a:t>אכיפת החוקים והתקנות, בהתאם להוראות הדין הקיים.</a:t>
            </a:r>
          </a:p>
          <a:p>
            <a:pPr algn="r" rtl="1"/>
            <a:r>
              <a:rPr lang="he-IL" dirty="0">
                <a:latin typeface="David" panose="020E0502060401010101" pitchFamily="34" charset="-79"/>
                <a:cs typeface="David" panose="020E0502060401010101" pitchFamily="34" charset="-79"/>
              </a:rPr>
              <a:t>ד</a:t>
            </a:r>
            <a:r>
              <a:rPr lang="he-IL" b="1" dirty="0">
                <a:latin typeface="Times New Roman,Bold"/>
                <a:cs typeface="David" panose="020E0502060401010101" pitchFamily="34" charset="-79"/>
              </a:rPr>
              <a:t>. </a:t>
            </a:r>
            <a:r>
              <a:rPr lang="he-IL" dirty="0">
                <a:latin typeface="David" panose="020E0502060401010101" pitchFamily="34" charset="-79"/>
                <a:cs typeface="David" panose="020E0502060401010101" pitchFamily="34" charset="-79"/>
              </a:rPr>
              <a:t>תיעוד פעילות הפיקוח</a:t>
            </a:r>
            <a:r>
              <a:rPr lang="he-IL" dirty="0" smtClean="0">
                <a:latin typeface="David" panose="020E0502060401010101" pitchFamily="34" charset="-79"/>
                <a:cs typeface="David" panose="020E0502060401010101" pitchFamily="34" charset="-79"/>
              </a:rPr>
              <a:t>.</a:t>
            </a:r>
          </a:p>
          <a:p>
            <a:pPr algn="r" rtl="1"/>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68325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9836" y="335902"/>
            <a:ext cx="8313576" cy="5909310"/>
          </a:xfrm>
          <a:prstGeom prst="rect">
            <a:avLst/>
          </a:prstGeom>
          <a:noFill/>
        </p:spPr>
        <p:txBody>
          <a:bodyPr wrap="square" rtlCol="1">
            <a:spAutoFit/>
          </a:bodyPr>
          <a:lstStyle/>
          <a:p>
            <a:pPr algn="ctr"/>
            <a:r>
              <a:rPr lang="he-IL" b="1" dirty="0" smtClean="0"/>
              <a:t>שינויים שבוצעו ע"י מחלקת קידום ורישוי עסקים מועצה מקומית דלית אל כרמל בהתאם לרפורמה:</a:t>
            </a:r>
          </a:p>
          <a:p>
            <a:pPr algn="r"/>
            <a:endParaRPr lang="he-IL" b="1" dirty="0"/>
          </a:p>
          <a:p>
            <a:pPr marL="285750" indent="-285750" algn="r" rtl="1">
              <a:buFont typeface="Wingdings" panose="05000000000000000000" pitchFamily="2" charset="2"/>
              <a:buChar char="ü"/>
            </a:pPr>
            <a:r>
              <a:rPr lang="en-US" b="1" dirty="0" smtClean="0"/>
              <a:t> </a:t>
            </a:r>
            <a:r>
              <a:rPr lang="he-IL" dirty="0" smtClean="0"/>
              <a:t>עדכון אתר המועצה במידע כולל הנגשת טפסים נדרשים והשגה. </a:t>
            </a:r>
            <a:r>
              <a:rPr lang="en-US" dirty="0" smtClean="0">
                <a:hlinkClick r:id="rId2"/>
              </a:rPr>
              <a:t>https://mdec.co.il/he/</a:t>
            </a:r>
            <a:endParaRPr lang="he-IL" dirty="0" smtClean="0"/>
          </a:p>
          <a:p>
            <a:pPr algn="r" rtl="1"/>
            <a:endParaRPr lang="en-US" b="1" dirty="0" smtClean="0"/>
          </a:p>
          <a:p>
            <a:pPr marL="285750" indent="-285750" algn="r" rtl="1">
              <a:buFont typeface="Wingdings" panose="05000000000000000000" pitchFamily="2" charset="2"/>
              <a:buChar char="ü"/>
            </a:pPr>
            <a:r>
              <a:rPr lang="he-IL" b="1" dirty="0" smtClean="0"/>
              <a:t> </a:t>
            </a:r>
            <a:r>
              <a:rPr lang="he-IL" dirty="0" smtClean="0"/>
              <a:t>הכנת טיוטת מפרט רשותי לאישור המועצה. </a:t>
            </a:r>
            <a:r>
              <a:rPr lang="he-IL" dirty="0" smtClean="0">
                <a:hlinkClick r:id="rId3" action="ppaction://hlinkfile"/>
              </a:rPr>
              <a:t>הודא\מפרט רשותי לעסקים2020.</a:t>
            </a:r>
            <a:r>
              <a:rPr lang="en-US" dirty="0" err="1" smtClean="0">
                <a:hlinkClick r:id="rId3" action="ppaction://hlinkfile"/>
              </a:rPr>
              <a:t>docx</a:t>
            </a:r>
            <a:endParaRPr lang="he-IL" dirty="0" smtClean="0"/>
          </a:p>
          <a:p>
            <a:pPr algn="r" rtl="1"/>
            <a:endParaRPr lang="he-IL" dirty="0" smtClean="0"/>
          </a:p>
          <a:p>
            <a:pPr marL="285750" indent="-285750" algn="r" rtl="1">
              <a:buFont typeface="Wingdings" panose="05000000000000000000" pitchFamily="2" charset="2"/>
              <a:buChar char="ü"/>
            </a:pPr>
            <a:r>
              <a:rPr lang="he-IL" dirty="0"/>
              <a:t> </a:t>
            </a:r>
            <a:r>
              <a:rPr lang="he-IL" dirty="0" smtClean="0"/>
              <a:t>תקצוב ותקנון שתי משרות (פקידה, פקח) רישוי עסקים. </a:t>
            </a:r>
          </a:p>
          <a:p>
            <a:pPr marL="285750" indent="-285750" algn="r" rtl="1">
              <a:buFont typeface="Wingdings" panose="05000000000000000000" pitchFamily="2" charset="2"/>
              <a:buChar char="ü"/>
            </a:pPr>
            <a:endParaRPr lang="he-IL" dirty="0"/>
          </a:p>
          <a:p>
            <a:pPr marL="285750" indent="-285750" algn="r" rtl="1">
              <a:buFont typeface="Wingdings" panose="05000000000000000000" pitchFamily="2" charset="2"/>
              <a:buChar char="ü"/>
            </a:pPr>
            <a:r>
              <a:rPr lang="he-IL" dirty="0" smtClean="0"/>
              <a:t>שליחת דרישה לעסקים טעונים לפתיחת הליך רישוי, (אין אכיפה ואין מדיניות).</a:t>
            </a:r>
          </a:p>
          <a:p>
            <a:pPr marL="285750" indent="-285750" algn="r" rtl="1">
              <a:buFont typeface="Wingdings" panose="05000000000000000000" pitchFamily="2" charset="2"/>
              <a:buChar char="ü"/>
            </a:pPr>
            <a:endParaRPr lang="he-IL" dirty="0"/>
          </a:p>
          <a:p>
            <a:pPr marL="285750" indent="-285750" algn="r" rtl="1">
              <a:buFont typeface="Wingdings" panose="05000000000000000000" pitchFamily="2" charset="2"/>
              <a:buChar char="ü"/>
            </a:pPr>
            <a:r>
              <a:rPr lang="he-IL" dirty="0"/>
              <a:t> </a:t>
            </a:r>
            <a:r>
              <a:rPr lang="he-IL" dirty="0" smtClean="0"/>
              <a:t>הוספת עסקים חדשים </a:t>
            </a:r>
            <a:r>
              <a:rPr lang="he-IL" dirty="0" smtClean="0">
                <a:hlinkClick r:id="rId4" action="ppaction://hlinkfile"/>
              </a:rPr>
              <a:t>הודא\סקר מיפוי עסקים חדשים טעוני רישוי.</a:t>
            </a:r>
            <a:r>
              <a:rPr lang="en-US" dirty="0" err="1" smtClean="0">
                <a:hlinkClick r:id="rId4" action="ppaction://hlinkfile"/>
              </a:rPr>
              <a:t>docx</a:t>
            </a:r>
            <a:endParaRPr lang="he-IL" dirty="0" smtClean="0"/>
          </a:p>
          <a:p>
            <a:pPr marL="285750" indent="-285750" algn="r" rtl="1">
              <a:buFont typeface="Wingdings" panose="05000000000000000000" pitchFamily="2" charset="2"/>
              <a:buChar char="ü"/>
            </a:pPr>
            <a:endParaRPr lang="he-IL" dirty="0"/>
          </a:p>
          <a:p>
            <a:pPr marL="285750" indent="-285750" algn="r" rtl="1">
              <a:buFont typeface="Wingdings" panose="05000000000000000000" pitchFamily="2" charset="2"/>
              <a:buChar char="ü"/>
            </a:pPr>
            <a:r>
              <a:rPr lang="he-IL" dirty="0" smtClean="0"/>
              <a:t>פרסום מפרט אחיד באתר ובמשרד הפנים.</a:t>
            </a:r>
          </a:p>
          <a:p>
            <a:pPr marL="285750" indent="-285750" algn="r" rtl="1">
              <a:buFont typeface="Wingdings" panose="05000000000000000000" pitchFamily="2" charset="2"/>
              <a:buChar char="ü"/>
            </a:pPr>
            <a:endParaRPr lang="he-IL" dirty="0"/>
          </a:p>
          <a:p>
            <a:pPr marL="285750" indent="-285750" algn="r" rtl="1">
              <a:buFont typeface="Wingdings" panose="05000000000000000000" pitchFamily="2" charset="2"/>
              <a:buChar char="ü"/>
            </a:pPr>
            <a:r>
              <a:rPr lang="he-IL" dirty="0" smtClean="0"/>
              <a:t> הטמעת תיקוני פריטים באתר הרשות.</a:t>
            </a:r>
          </a:p>
          <a:p>
            <a:pPr marL="285750" indent="-285750" algn="r" rtl="1">
              <a:buFont typeface="Wingdings" panose="05000000000000000000" pitchFamily="2" charset="2"/>
              <a:buChar char="ü"/>
            </a:pPr>
            <a:endParaRPr lang="he-IL" dirty="0"/>
          </a:p>
          <a:p>
            <a:pPr algn="r" rtl="1"/>
            <a:r>
              <a:rPr lang="he-IL" b="1" dirty="0" smtClean="0">
                <a:solidFill>
                  <a:srgbClr val="FF0000"/>
                </a:solidFill>
              </a:rPr>
              <a:t>ע"מ ליישם ולאכוף את כל האמור לעיל אנו נדרשים בפרסום מדיניות ברורה ואחידה ואיוש למשרת הפקח.</a:t>
            </a:r>
          </a:p>
          <a:p>
            <a:pPr algn="r" rtl="1"/>
            <a:endParaRPr lang="he-IL" dirty="0"/>
          </a:p>
        </p:txBody>
      </p:sp>
      <p:sp>
        <p:nvSpPr>
          <p:cNvPr id="3" name="TextBox 2"/>
          <p:cNvSpPr txBox="1"/>
          <p:nvPr/>
        </p:nvSpPr>
        <p:spPr>
          <a:xfrm rot="4185379">
            <a:off x="9485585" y="2025436"/>
            <a:ext cx="1863486" cy="707886"/>
          </a:xfrm>
          <a:prstGeom prst="rect">
            <a:avLst/>
          </a:prstGeom>
          <a:noFill/>
        </p:spPr>
        <p:txBody>
          <a:bodyPr wrap="square" rtlCol="1">
            <a:spAutoFit/>
          </a:bodyPr>
          <a:lstStyle/>
          <a:p>
            <a:pPr algn="ctr"/>
            <a:r>
              <a:rPr lang="he-IL" sz="4000" b="1" dirty="0" smtClean="0">
                <a:solidFill>
                  <a:srgbClr val="7030A0"/>
                </a:solidFill>
              </a:rPr>
              <a:t>לסיכום</a:t>
            </a:r>
            <a:endParaRPr lang="he-IL" sz="4000" b="1" dirty="0">
              <a:solidFill>
                <a:srgbClr val="7030A0"/>
              </a:solidFill>
            </a:endParaRPr>
          </a:p>
        </p:txBody>
      </p:sp>
    </p:spTree>
    <p:extLst>
      <p:ext uri="{BB962C8B-B14F-4D97-AF65-F5344CB8AC3E}">
        <p14:creationId xmlns:p14="http://schemas.microsoft.com/office/powerpoint/2010/main" val="263329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19192765">
            <a:off x="754891" y="1258039"/>
            <a:ext cx="170290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1">
            <a:spAutoFit/>
          </a:bodyPr>
          <a:lstStyle/>
          <a:p>
            <a:pPr algn="ctr"/>
            <a:r>
              <a:rPr lang="he-IL" dirty="0" smtClean="0">
                <a:ln w="0"/>
                <a:solidFill>
                  <a:schemeClr val="accent1"/>
                </a:solidFill>
                <a:effectLst>
                  <a:outerShdw blurRad="38100" dist="25400" dir="5400000" algn="ctr" rotWithShape="0">
                    <a:srgbClr val="6E747A">
                      <a:alpha val="43000"/>
                    </a:srgbClr>
                  </a:outerShdw>
                </a:effectLst>
              </a:rPr>
              <a:t>סטטוס עסקים בדלית אל כרמל</a:t>
            </a:r>
            <a:endParaRPr lang="he-IL" dirty="0"/>
          </a:p>
        </p:txBody>
      </p:sp>
      <p:sp>
        <p:nvSpPr>
          <p:cNvPr id="3" name="מלבן 2"/>
          <p:cNvSpPr/>
          <p:nvPr/>
        </p:nvSpPr>
        <p:spPr>
          <a:xfrm>
            <a:off x="3048000" y="-3875564"/>
            <a:ext cx="5954684" cy="473206"/>
          </a:xfrm>
          <a:prstGeom prst="rect">
            <a:avLst/>
          </a:prstGeom>
        </p:spPr>
        <p:txBody>
          <a:bodyPr wrap="square">
            <a:spAutoFit/>
          </a:bodyPr>
          <a:lstStyle/>
          <a:p>
            <a:pPr algn="just" rtl="1">
              <a:lnSpc>
                <a:spcPct val="150000"/>
              </a:lnSpc>
              <a:spcAft>
                <a:spcPts val="1000"/>
              </a:spcAft>
            </a:pPr>
            <a:r>
              <a:rPr lang="he-IL" dirty="0" smtClean="0">
                <a:latin typeface="David" panose="020E0502060401010101" pitchFamily="34" charset="-79"/>
                <a:ea typeface="Calibri" panose="020F0502020204030204" pitchFamily="34" charset="0"/>
                <a:cs typeface="David" panose="020E0502060401010101" pitchFamily="34" charset="-79"/>
              </a:rPr>
              <a:t> </a:t>
            </a:r>
            <a:endParaRPr lang="en-US" dirty="0">
              <a:latin typeface="David" panose="020E0502060401010101" pitchFamily="34" charset="-79"/>
              <a:ea typeface="Calibri" panose="020F0502020204030204" pitchFamily="34" charset="0"/>
              <a:cs typeface="David" panose="020E0502060401010101" pitchFamily="34" charset="-79"/>
            </a:endParaRPr>
          </a:p>
        </p:txBody>
      </p:sp>
      <p:sp>
        <p:nvSpPr>
          <p:cNvPr id="5" name="TextBox 4"/>
          <p:cNvSpPr txBox="1"/>
          <p:nvPr/>
        </p:nvSpPr>
        <p:spPr>
          <a:xfrm>
            <a:off x="2826158" y="184917"/>
            <a:ext cx="6176526" cy="6519734"/>
          </a:xfrm>
          <a:prstGeom prst="rect">
            <a:avLst/>
          </a:prstGeom>
          <a:noFill/>
        </p:spPr>
        <p:txBody>
          <a:bodyPr wrap="square" rtlCol="1">
            <a:spAutoFit/>
          </a:bodyPr>
          <a:lstStyle/>
          <a:p>
            <a:pPr algn="just" rtl="1">
              <a:lnSpc>
                <a:spcPct val="150000"/>
              </a:lnSpc>
              <a:spcAft>
                <a:spcPts val="1000"/>
              </a:spcAft>
            </a:pPr>
            <a:r>
              <a:rPr lang="he-IL" dirty="0">
                <a:latin typeface="David" panose="020E0502060401010101" pitchFamily="34" charset="-79"/>
                <a:ea typeface="Calibri" panose="020F0502020204030204" pitchFamily="34" charset="0"/>
                <a:cs typeface="David" panose="020E0502060401010101" pitchFamily="34" charset="-79"/>
              </a:rPr>
              <a:t>עפ"י סקר שנערך לאחרונה קיימים כ 600 בתי עסק בתחום הרשות. כמו כן קיימים עוד 15 בתי עסק בשטח </a:t>
            </a:r>
            <a:r>
              <a:rPr lang="he-IL" dirty="0" smtClean="0">
                <a:latin typeface="David" panose="020E0502060401010101" pitchFamily="34" charset="-79"/>
                <a:ea typeface="Calibri" panose="020F0502020204030204" pitchFamily="34" charset="0"/>
                <a:cs typeface="David" panose="020E0502060401010101" pitchFamily="34" charset="-79"/>
              </a:rPr>
              <a:t>גלילי, אשר סופחו לאחרונה לתחום שיפוט המועצה. </a:t>
            </a:r>
            <a:r>
              <a:rPr lang="he-IL" dirty="0">
                <a:latin typeface="David" panose="020E0502060401010101" pitchFamily="34" charset="-79"/>
                <a:ea typeface="Calibri" panose="020F0502020204030204" pitchFamily="34" charset="0"/>
                <a:cs typeface="David" panose="020E0502060401010101" pitchFamily="34" charset="-79"/>
              </a:rPr>
              <a:t>מתוך סה"כ בתי העסק ישנם:</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a:latin typeface="David" panose="020E0502060401010101" pitchFamily="34" charset="-79"/>
                <a:ea typeface="Calibri" panose="020F0502020204030204" pitchFamily="34" charset="0"/>
                <a:cs typeface="David" panose="020E0502060401010101" pitchFamily="34" charset="-79"/>
              </a:rPr>
              <a:t> </a:t>
            </a:r>
            <a:r>
              <a:rPr lang="he-IL" dirty="0" smtClean="0">
                <a:latin typeface="David" panose="020E0502060401010101" pitchFamily="34" charset="-79"/>
                <a:ea typeface="Calibri" panose="020F0502020204030204" pitchFamily="34" charset="0"/>
                <a:cs typeface="David" panose="020E0502060401010101" pitchFamily="34" charset="-79"/>
              </a:rPr>
              <a:t>סה"כ 241 </a:t>
            </a:r>
            <a:r>
              <a:rPr lang="he-IL" dirty="0">
                <a:latin typeface="David" panose="020E0502060401010101" pitchFamily="34" charset="-79"/>
                <a:ea typeface="Calibri" panose="020F0502020204030204" pitchFamily="34" charset="0"/>
                <a:cs typeface="David" panose="020E0502060401010101" pitchFamily="34" charset="-79"/>
              </a:rPr>
              <a:t>עסקים טעוני רישוי עפ"י חוק, </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a:latin typeface="David" panose="020E0502060401010101" pitchFamily="34" charset="-79"/>
                <a:ea typeface="Calibri" panose="020F0502020204030204" pitchFamily="34" charset="0"/>
                <a:cs typeface="David" panose="020E0502060401010101" pitchFamily="34" charset="-79"/>
              </a:rPr>
              <a:t> </a:t>
            </a:r>
            <a:r>
              <a:rPr lang="he-IL" dirty="0" smtClean="0">
                <a:latin typeface="David" panose="020E0502060401010101" pitchFamily="34" charset="-79"/>
                <a:ea typeface="Calibri" panose="020F0502020204030204" pitchFamily="34" charset="0"/>
                <a:cs typeface="David" panose="020E0502060401010101" pitchFamily="34" charset="-79"/>
              </a:rPr>
              <a:t>מתוכם 82 </a:t>
            </a:r>
            <a:r>
              <a:rPr lang="he-IL" dirty="0">
                <a:latin typeface="David" panose="020E0502060401010101" pitchFamily="34" charset="-79"/>
                <a:ea typeface="Calibri" panose="020F0502020204030204" pitchFamily="34" charset="0"/>
                <a:cs typeface="David" panose="020E0502060401010101" pitchFamily="34" charset="-79"/>
              </a:rPr>
              <a:t>בתי עסק </a:t>
            </a:r>
            <a:r>
              <a:rPr lang="he-IL" dirty="0" smtClean="0">
                <a:latin typeface="David" panose="020E0502060401010101" pitchFamily="34" charset="-79"/>
                <a:ea typeface="Calibri" panose="020F0502020204030204" pitchFamily="34" charset="0"/>
                <a:cs typeface="David" panose="020E0502060401010101" pitchFamily="34" charset="-79"/>
              </a:rPr>
              <a:t>עם </a:t>
            </a:r>
            <a:r>
              <a:rPr lang="he-IL" dirty="0">
                <a:latin typeface="David" panose="020E0502060401010101" pitchFamily="34" charset="-79"/>
                <a:ea typeface="Calibri" panose="020F0502020204030204" pitchFamily="34" charset="0"/>
                <a:cs typeface="David" panose="020E0502060401010101" pitchFamily="34" charset="-79"/>
              </a:rPr>
              <a:t>רישיון עסק, </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smtClean="0">
                <a:latin typeface="David" panose="020E0502060401010101" pitchFamily="34" charset="-79"/>
                <a:ea typeface="Calibri" panose="020F0502020204030204" pitchFamily="34" charset="0"/>
                <a:cs typeface="David" panose="020E0502060401010101" pitchFamily="34" charset="-79"/>
              </a:rPr>
              <a:t>כאשר 67 </a:t>
            </a:r>
            <a:r>
              <a:rPr lang="he-IL" dirty="0">
                <a:latin typeface="David" panose="020E0502060401010101" pitchFamily="34" charset="-79"/>
                <a:ea typeface="Calibri" panose="020F0502020204030204" pitchFamily="34" charset="0"/>
                <a:cs typeface="David" panose="020E0502060401010101" pitchFamily="34" charset="-79"/>
              </a:rPr>
              <a:t>בתי עסק עם אישור הטעון חידוש שנתי (3 שנים, 5 שנים ), </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smtClean="0">
                <a:latin typeface="David" panose="020E0502060401010101" pitchFamily="34" charset="-79"/>
                <a:ea typeface="Calibri" panose="020F0502020204030204" pitchFamily="34" charset="0"/>
                <a:cs typeface="David" panose="020E0502060401010101" pitchFamily="34" charset="-79"/>
              </a:rPr>
              <a:t>ו 15 </a:t>
            </a:r>
            <a:r>
              <a:rPr lang="he-IL" dirty="0">
                <a:latin typeface="David" panose="020E0502060401010101" pitchFamily="34" charset="-79"/>
                <a:ea typeface="Calibri" panose="020F0502020204030204" pitchFamily="34" charset="0"/>
                <a:cs typeface="David" panose="020E0502060401010101" pitchFamily="34" charset="-79"/>
              </a:rPr>
              <a:t>בתי עסק עם רישיון </a:t>
            </a:r>
            <a:r>
              <a:rPr lang="he-IL" dirty="0" smtClean="0">
                <a:latin typeface="David" panose="020E0502060401010101" pitchFamily="34" charset="-79"/>
                <a:ea typeface="Calibri" panose="020F0502020204030204" pitchFamily="34" charset="0"/>
                <a:cs typeface="David" panose="020E0502060401010101" pitchFamily="34" charset="-79"/>
              </a:rPr>
              <a:t>לצמיתות.</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a:latin typeface="David" panose="020E0502060401010101" pitchFamily="34" charset="-79"/>
                <a:ea typeface="Calibri" panose="020F0502020204030204" pitchFamily="34" charset="0"/>
                <a:cs typeface="David" panose="020E0502060401010101" pitchFamily="34" charset="-79"/>
              </a:rPr>
              <a:t>65 בתי עסק עם הליך רישוי שטרם </a:t>
            </a:r>
            <a:r>
              <a:rPr lang="he-IL" dirty="0" smtClean="0">
                <a:latin typeface="David" panose="020E0502060401010101" pitchFamily="34" charset="-79"/>
                <a:ea typeface="Calibri" panose="020F0502020204030204" pitchFamily="34" charset="0"/>
                <a:cs typeface="David" panose="020E0502060401010101" pitchFamily="34" charset="-79"/>
              </a:rPr>
              <a:t>הושלם </a:t>
            </a:r>
            <a:r>
              <a:rPr lang="he-IL" dirty="0">
                <a:latin typeface="David" panose="020E0502060401010101" pitchFamily="34" charset="-79"/>
                <a:ea typeface="Calibri" panose="020F0502020204030204" pitchFamily="34" charset="0"/>
                <a:cs typeface="David" panose="020E0502060401010101" pitchFamily="34" charset="-79"/>
              </a:rPr>
              <a:t>מסיבות שונות שיפורטו בהמשך, </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a:latin typeface="David" panose="020E0502060401010101" pitchFamily="34" charset="-79"/>
                <a:ea typeface="Calibri" panose="020F0502020204030204" pitchFamily="34" charset="0"/>
                <a:cs typeface="David" panose="020E0502060401010101" pitchFamily="34" charset="-79"/>
              </a:rPr>
              <a:t> </a:t>
            </a:r>
            <a:r>
              <a:rPr lang="he-IL" dirty="0" smtClean="0">
                <a:latin typeface="David" panose="020E0502060401010101" pitchFamily="34" charset="-79"/>
                <a:ea typeface="Calibri" panose="020F0502020204030204" pitchFamily="34" charset="0"/>
                <a:cs typeface="David" panose="020E0502060401010101" pitchFamily="34" charset="-79"/>
              </a:rPr>
              <a:t>ו </a:t>
            </a:r>
            <a:r>
              <a:rPr lang="he-IL" b="1" dirty="0" smtClean="0">
                <a:latin typeface="David" panose="020E0502060401010101" pitchFamily="34" charset="-79"/>
                <a:ea typeface="Calibri" panose="020F0502020204030204" pitchFamily="34" charset="0"/>
                <a:cs typeface="David" panose="020E0502060401010101" pitchFamily="34" charset="-79"/>
              </a:rPr>
              <a:t>94 </a:t>
            </a:r>
            <a:r>
              <a:rPr lang="he-IL" b="1" dirty="0">
                <a:latin typeface="David" panose="020E0502060401010101" pitchFamily="34" charset="-79"/>
                <a:ea typeface="Calibri" panose="020F0502020204030204" pitchFamily="34" charset="0"/>
                <a:cs typeface="David" panose="020E0502060401010101" pitchFamily="34" charset="-79"/>
              </a:rPr>
              <a:t>בתי עסק ללא רישיון בשל בעיות תכנון ובניה וכיבוי אש, </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a:latin typeface="David" panose="020E0502060401010101" pitchFamily="34" charset="-79"/>
                <a:ea typeface="Calibri" panose="020F0502020204030204" pitchFamily="34" charset="0"/>
                <a:cs typeface="David" panose="020E0502060401010101" pitchFamily="34" charset="-79"/>
              </a:rPr>
              <a:t> לסיכום מתוך </a:t>
            </a:r>
            <a:r>
              <a:rPr lang="he-IL" dirty="0" smtClean="0">
                <a:latin typeface="David" panose="020E0502060401010101" pitchFamily="34" charset="-79"/>
                <a:ea typeface="Calibri" panose="020F0502020204030204" pitchFamily="34" charset="0"/>
                <a:cs typeface="David" panose="020E0502060401010101" pitchFamily="34" charset="-79"/>
              </a:rPr>
              <a:t>241 </a:t>
            </a:r>
            <a:r>
              <a:rPr lang="he-IL" dirty="0">
                <a:latin typeface="David" panose="020E0502060401010101" pitchFamily="34" charset="-79"/>
                <a:ea typeface="Calibri" panose="020F0502020204030204" pitchFamily="34" charset="0"/>
                <a:cs typeface="David" panose="020E0502060401010101" pitchFamily="34" charset="-79"/>
              </a:rPr>
              <a:t>בתי עסק </a:t>
            </a:r>
            <a:r>
              <a:rPr lang="he-IL" dirty="0" smtClean="0">
                <a:latin typeface="David" panose="020E0502060401010101" pitchFamily="34" charset="-79"/>
                <a:ea typeface="Calibri" panose="020F0502020204030204" pitchFamily="34" charset="0"/>
                <a:cs typeface="David" panose="020E0502060401010101" pitchFamily="34" charset="-79"/>
              </a:rPr>
              <a:t>טעוני רישוי, </a:t>
            </a:r>
            <a:r>
              <a:rPr lang="he-IL" dirty="0">
                <a:latin typeface="David" panose="020E0502060401010101" pitchFamily="34" charset="-79"/>
                <a:ea typeface="Calibri" panose="020F0502020204030204" pitchFamily="34" charset="0"/>
                <a:cs typeface="David" panose="020E0502060401010101" pitchFamily="34" charset="-79"/>
              </a:rPr>
              <a:t>82 מאושרים , ו </a:t>
            </a:r>
            <a:r>
              <a:rPr lang="he-IL" dirty="0" smtClean="0">
                <a:latin typeface="David" panose="020E0502060401010101" pitchFamily="34" charset="-79"/>
                <a:ea typeface="Calibri" panose="020F0502020204030204" pitchFamily="34" charset="0"/>
                <a:cs typeface="David" panose="020E0502060401010101" pitchFamily="34" charset="-79"/>
              </a:rPr>
              <a:t>159 </a:t>
            </a:r>
            <a:r>
              <a:rPr lang="he-IL" dirty="0">
                <a:latin typeface="David" panose="020E0502060401010101" pitchFamily="34" charset="-79"/>
                <a:ea typeface="Calibri" panose="020F0502020204030204" pitchFamily="34" charset="0"/>
                <a:cs typeface="David" panose="020E0502060401010101" pitchFamily="34" charset="-79"/>
              </a:rPr>
              <a:t>ללא רישיון, מתוכם 65 עסקים בתהליך.</a:t>
            </a:r>
            <a:endParaRPr lang="en-US" dirty="0">
              <a:latin typeface="David" panose="020E0502060401010101" pitchFamily="34" charset="-79"/>
              <a:ea typeface="Calibri" panose="020F0502020204030204" pitchFamily="34" charset="0"/>
              <a:cs typeface="David" panose="020E0502060401010101" pitchFamily="34" charset="-79"/>
            </a:endParaRPr>
          </a:p>
          <a:p>
            <a:pPr algn="just" rtl="1">
              <a:lnSpc>
                <a:spcPct val="150000"/>
              </a:lnSpc>
              <a:spcAft>
                <a:spcPts val="1000"/>
              </a:spcAft>
            </a:pPr>
            <a:r>
              <a:rPr lang="he-IL" dirty="0" smtClean="0">
                <a:latin typeface="David" panose="020E0502060401010101" pitchFamily="34" charset="-79"/>
                <a:ea typeface="Calibri" panose="020F0502020204030204" pitchFamily="34" charset="0"/>
                <a:cs typeface="David" panose="020E0502060401010101" pitchFamily="34" charset="-79"/>
              </a:rPr>
              <a:t>459 </a:t>
            </a:r>
            <a:r>
              <a:rPr lang="he-IL" dirty="0">
                <a:latin typeface="David" panose="020E0502060401010101" pitchFamily="34" charset="-79"/>
                <a:ea typeface="Calibri" panose="020F0502020204030204" pitchFamily="34" charset="0"/>
                <a:cs typeface="David" panose="020E0502060401010101" pitchFamily="34" charset="-79"/>
              </a:rPr>
              <a:t>בתי עסק ללא צורך ברישיון עפ"י חוק.</a:t>
            </a:r>
            <a:endParaRPr lang="en-US" dirty="0">
              <a:latin typeface="David" panose="020E0502060401010101" pitchFamily="34" charset="-79"/>
              <a:ea typeface="Calibri" panose="020F0502020204030204" pitchFamily="34" charset="0"/>
              <a:cs typeface="David" panose="020E0502060401010101" pitchFamily="34" charset="-79"/>
            </a:endParaRPr>
          </a:p>
        </p:txBody>
      </p:sp>
    </p:spTree>
    <p:extLst>
      <p:ext uri="{BB962C8B-B14F-4D97-AF65-F5344CB8AC3E}">
        <p14:creationId xmlns:p14="http://schemas.microsoft.com/office/powerpoint/2010/main" val="564273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401216" y="1448971"/>
            <a:ext cx="8742784" cy="3129062"/>
          </a:xfrm>
          <a:prstGeom prst="rect">
            <a:avLst/>
          </a:prstGeom>
        </p:spPr>
        <p:txBody>
          <a:bodyPr wrap="square">
            <a:spAutoFit/>
          </a:bodyPr>
          <a:lstStyle/>
          <a:p>
            <a:pPr algn="just" rtl="1">
              <a:lnSpc>
                <a:spcPct val="150000"/>
              </a:lnSpc>
              <a:spcAft>
                <a:spcPts val="1000"/>
              </a:spcAft>
            </a:pPr>
            <a:r>
              <a:rPr lang="he-IL" u="sng" dirty="0">
                <a:latin typeface="David" panose="020E0502060401010101" pitchFamily="34" charset="-79"/>
                <a:ea typeface="Calibri" panose="020F0502020204030204" pitchFamily="34" charset="0"/>
                <a:cs typeface="David" panose="020E0502060401010101" pitchFamily="34" charset="-79"/>
              </a:rPr>
              <a:t>חוק רישוי עסקים , תשכ"ח – 1968</a:t>
            </a:r>
            <a:r>
              <a:rPr lang="he-IL" dirty="0">
                <a:latin typeface="David" panose="020E0502060401010101" pitchFamily="34" charset="-79"/>
                <a:ea typeface="Calibri" panose="020F0502020204030204" pitchFamily="34" charset="0"/>
                <a:cs typeface="David" panose="020E0502060401010101" pitchFamily="34" charset="-79"/>
              </a:rPr>
              <a:t> , ותקנותיו נועד להבטיח ביצוע המטרות הבאות:</a:t>
            </a:r>
            <a:endParaRPr lang="en-US" dirty="0">
              <a:latin typeface="David" panose="020E0502060401010101" pitchFamily="34" charset="-79"/>
              <a:ea typeface="Calibri" panose="020F0502020204030204" pitchFamily="34" charset="0"/>
              <a:cs typeface="David" panose="020E0502060401010101" pitchFamily="34" charset="-79"/>
            </a:endParaRPr>
          </a:p>
          <a:p>
            <a:pPr marL="457200" algn="just" rtl="1">
              <a:lnSpc>
                <a:spcPct val="150000"/>
              </a:lnSpc>
              <a:spcAft>
                <a:spcPts val="0"/>
              </a:spcAft>
            </a:pPr>
            <a:r>
              <a:rPr lang="he-IL" dirty="0">
                <a:latin typeface="David" panose="020E0502060401010101" pitchFamily="34" charset="-79"/>
                <a:ea typeface="Calibri" panose="020F0502020204030204" pitchFamily="34" charset="0"/>
                <a:cs typeface="David" panose="020E0502060401010101" pitchFamily="34" charset="-79"/>
              </a:rPr>
              <a:t>איכות ניאותה של הסביבה ומניעת מפגעים ומטרדים, </a:t>
            </a:r>
            <a:endParaRPr lang="en-US" dirty="0">
              <a:latin typeface="David" panose="020E0502060401010101" pitchFamily="34" charset="-79"/>
              <a:ea typeface="Calibri" panose="020F0502020204030204" pitchFamily="34" charset="0"/>
              <a:cs typeface="David" panose="020E0502060401010101" pitchFamily="34" charset="-79"/>
            </a:endParaRPr>
          </a:p>
          <a:p>
            <a:pPr marL="457200" algn="just" rtl="1">
              <a:lnSpc>
                <a:spcPct val="150000"/>
              </a:lnSpc>
              <a:spcAft>
                <a:spcPts val="0"/>
              </a:spcAft>
            </a:pPr>
            <a:r>
              <a:rPr lang="he-IL" dirty="0">
                <a:latin typeface="David" panose="020E0502060401010101" pitchFamily="34" charset="-79"/>
                <a:ea typeface="Calibri" panose="020F0502020204030204" pitchFamily="34" charset="0"/>
                <a:cs typeface="David" panose="020E0502060401010101" pitchFamily="34" charset="-79"/>
              </a:rPr>
              <a:t>מניעת סכנות לשלום הציבור ואבטחה בפני שוד והתפרצות,</a:t>
            </a:r>
            <a:endParaRPr lang="en-US" dirty="0">
              <a:latin typeface="David" panose="020E0502060401010101" pitchFamily="34" charset="-79"/>
              <a:ea typeface="Calibri" panose="020F0502020204030204" pitchFamily="34" charset="0"/>
              <a:cs typeface="David" panose="020E0502060401010101" pitchFamily="34" charset="-79"/>
            </a:endParaRPr>
          </a:p>
          <a:p>
            <a:pPr marL="457200" algn="just" rtl="1">
              <a:lnSpc>
                <a:spcPct val="150000"/>
              </a:lnSpc>
              <a:spcAft>
                <a:spcPts val="0"/>
              </a:spcAft>
            </a:pPr>
            <a:r>
              <a:rPr lang="he-IL" dirty="0">
                <a:latin typeface="David" panose="020E0502060401010101" pitchFamily="34" charset="-79"/>
                <a:ea typeface="Calibri" panose="020F0502020204030204" pitchFamily="34" charset="0"/>
                <a:cs typeface="David" panose="020E0502060401010101" pitchFamily="34" charset="-79"/>
              </a:rPr>
              <a:t>בטיחות של הנמצאים במקום העסק או סביבתו,</a:t>
            </a:r>
            <a:endParaRPr lang="en-US" dirty="0">
              <a:latin typeface="David" panose="020E0502060401010101" pitchFamily="34" charset="-79"/>
              <a:ea typeface="Calibri" panose="020F0502020204030204" pitchFamily="34" charset="0"/>
              <a:cs typeface="David" panose="020E0502060401010101" pitchFamily="34" charset="-79"/>
            </a:endParaRPr>
          </a:p>
          <a:p>
            <a:pPr marL="457200" algn="just" rtl="1">
              <a:lnSpc>
                <a:spcPct val="150000"/>
              </a:lnSpc>
              <a:spcAft>
                <a:spcPts val="0"/>
              </a:spcAft>
            </a:pPr>
            <a:r>
              <a:rPr lang="he-IL" dirty="0">
                <a:latin typeface="David" panose="020E0502060401010101" pitchFamily="34" charset="-79"/>
                <a:ea typeface="Calibri" panose="020F0502020204030204" pitchFamily="34" charset="0"/>
                <a:cs typeface="David" panose="020E0502060401010101" pitchFamily="34" charset="-79"/>
              </a:rPr>
              <a:t>מניעת סכנות של מחלות בעלי חיים ומניעת זיהום מקורות המים בחומרי הדברה, בדשנים או </a:t>
            </a:r>
            <a:r>
              <a:rPr lang="he-IL" dirty="0" smtClean="0">
                <a:latin typeface="David" panose="020E0502060401010101" pitchFamily="34" charset="-79"/>
                <a:ea typeface="Calibri" panose="020F0502020204030204" pitchFamily="34" charset="0"/>
                <a:cs typeface="David" panose="020E0502060401010101" pitchFamily="34" charset="-79"/>
              </a:rPr>
              <a:t>תרופות, הבטחת </a:t>
            </a:r>
            <a:r>
              <a:rPr lang="he-IL" dirty="0">
                <a:latin typeface="David" panose="020E0502060401010101" pitchFamily="34" charset="-79"/>
                <a:ea typeface="Calibri" panose="020F0502020204030204" pitchFamily="34" charset="0"/>
                <a:cs typeface="David" panose="020E0502060401010101" pitchFamily="34" charset="-79"/>
              </a:rPr>
              <a:t>בריאות הציבור , לרבות תנאי תברואה </a:t>
            </a:r>
            <a:r>
              <a:rPr lang="he-IL" dirty="0" smtClean="0">
                <a:latin typeface="David" panose="020E0502060401010101" pitchFamily="34" charset="-79"/>
                <a:ea typeface="Calibri" panose="020F0502020204030204" pitchFamily="34" charset="0"/>
                <a:cs typeface="David" panose="020E0502060401010101" pitchFamily="34" charset="-79"/>
              </a:rPr>
              <a:t>נאותים.</a:t>
            </a:r>
          </a:p>
          <a:p>
            <a:pPr marL="457200" algn="just" rtl="1">
              <a:lnSpc>
                <a:spcPct val="150000"/>
              </a:lnSpc>
              <a:spcAft>
                <a:spcPts val="1000"/>
              </a:spcAft>
            </a:pPr>
            <a:r>
              <a:rPr lang="he-IL" b="1" dirty="0" smtClean="0">
                <a:latin typeface="David" panose="020E0502060401010101" pitchFamily="34" charset="-79"/>
                <a:ea typeface="Calibri" panose="020F0502020204030204" pitchFamily="34" charset="0"/>
                <a:cs typeface="David" panose="020E0502060401010101" pitchFamily="34" charset="-79"/>
              </a:rPr>
              <a:t>קיום </a:t>
            </a:r>
            <a:r>
              <a:rPr lang="he-IL" b="1" dirty="0">
                <a:latin typeface="David" panose="020E0502060401010101" pitchFamily="34" charset="-79"/>
                <a:ea typeface="Calibri" panose="020F0502020204030204" pitchFamily="34" charset="0"/>
                <a:cs typeface="David" panose="020E0502060401010101" pitchFamily="34" charset="-79"/>
              </a:rPr>
              <a:t>הדינים הנוגעים לתכנון </a:t>
            </a:r>
            <a:r>
              <a:rPr lang="he-IL" b="1" dirty="0" smtClean="0">
                <a:latin typeface="David" panose="020E0502060401010101" pitchFamily="34" charset="-79"/>
                <a:ea typeface="Calibri" panose="020F0502020204030204" pitchFamily="34" charset="0"/>
                <a:cs typeface="David" panose="020E0502060401010101" pitchFamily="34" charset="-79"/>
              </a:rPr>
              <a:t>ובניה (הוראות </a:t>
            </a:r>
            <a:r>
              <a:rPr lang="he-IL" b="1" dirty="0" err="1" smtClean="0">
                <a:latin typeface="David" panose="020E0502060401010101" pitchFamily="34" charset="-79"/>
                <a:ea typeface="Calibri" panose="020F0502020204030204" pitchFamily="34" charset="0"/>
                <a:cs typeface="David" panose="020E0502060401010101" pitchFamily="34" charset="-79"/>
              </a:rPr>
              <a:t>תב"ע</a:t>
            </a:r>
            <a:r>
              <a:rPr lang="he-IL" b="1" dirty="0" smtClean="0">
                <a:latin typeface="David" panose="020E0502060401010101" pitchFamily="34" charset="-79"/>
                <a:ea typeface="Calibri" panose="020F0502020204030204" pitchFamily="34" charset="0"/>
                <a:cs typeface="David" panose="020E0502060401010101" pitchFamily="34" charset="-79"/>
              </a:rPr>
              <a:t> בהתאם לעסקים) ולרשות </a:t>
            </a:r>
            <a:r>
              <a:rPr lang="he-IL" b="1" dirty="0">
                <a:latin typeface="David" panose="020E0502060401010101" pitchFamily="34" charset="-79"/>
                <a:ea typeface="Calibri" panose="020F0502020204030204" pitchFamily="34" charset="0"/>
                <a:cs typeface="David" panose="020E0502060401010101" pitchFamily="34" charset="-79"/>
              </a:rPr>
              <a:t>הכבאות.</a:t>
            </a:r>
            <a:endParaRPr lang="en-US" dirty="0">
              <a:latin typeface="David" panose="020E0502060401010101" pitchFamily="34" charset="-79"/>
              <a:ea typeface="Calibri" panose="020F0502020204030204" pitchFamily="34" charset="0"/>
              <a:cs typeface="David" panose="020E0502060401010101" pitchFamily="34" charset="-79"/>
            </a:endParaRPr>
          </a:p>
        </p:txBody>
      </p:sp>
    </p:spTree>
    <p:extLst>
      <p:ext uri="{BB962C8B-B14F-4D97-AF65-F5344CB8AC3E}">
        <p14:creationId xmlns:p14="http://schemas.microsoft.com/office/powerpoint/2010/main" val="3266621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6583" y="1022465"/>
            <a:ext cx="8670682" cy="4524315"/>
          </a:xfrm>
          <a:prstGeom prst="rect">
            <a:avLst/>
          </a:prstGeom>
          <a:noFill/>
        </p:spPr>
        <p:txBody>
          <a:bodyPr wrap="square" rtlCol="1">
            <a:spAutoFit/>
          </a:bodyPr>
          <a:lstStyle/>
          <a:p>
            <a:pPr algn="ctr" rtl="1"/>
            <a:r>
              <a:rPr lang="he-IL" sz="2400" b="1" u="sng" dirty="0" smtClean="0"/>
              <a:t>קבוצות עיסוק </a:t>
            </a:r>
            <a:endParaRPr lang="he-IL" sz="2400" u="sng" dirty="0" smtClean="0"/>
          </a:p>
          <a:p>
            <a:pPr algn="ctr" rtl="1"/>
            <a:endParaRPr lang="he-IL" b="1" dirty="0"/>
          </a:p>
          <a:p>
            <a:pPr algn="r" rtl="1"/>
            <a:r>
              <a:rPr lang="he-IL" sz="2400" dirty="0" smtClean="0"/>
              <a:t>החוק אינו חל על כל בית עסק, אלא רק על העסקים המפורטים בצו שפרסם שר הפנים ברשומות והוא כולל 10 קבוצות עסקים:</a:t>
            </a:r>
          </a:p>
          <a:p>
            <a:pPr algn="r" rtl="1"/>
            <a:endParaRPr lang="he-IL" dirty="0"/>
          </a:p>
          <a:p>
            <a:pPr marL="285750" indent="-285750" algn="r" rtl="1">
              <a:buFont typeface="Wingdings" panose="05000000000000000000" pitchFamily="2" charset="2"/>
              <a:buChar char="ü"/>
            </a:pPr>
            <a:r>
              <a:rPr lang="he-IL" dirty="0" smtClean="0"/>
              <a:t>בריאות, רוקחות וקוסמטיקה.</a:t>
            </a:r>
          </a:p>
          <a:p>
            <a:pPr marL="285750" indent="-285750" algn="r" rtl="1">
              <a:buFont typeface="Wingdings" panose="05000000000000000000" pitchFamily="2" charset="2"/>
              <a:buChar char="ü"/>
            </a:pPr>
            <a:r>
              <a:rPr lang="he-IL" dirty="0" smtClean="0"/>
              <a:t>דלק ואנרגיה.</a:t>
            </a:r>
          </a:p>
          <a:p>
            <a:pPr marL="285750" indent="-285750" algn="r" rtl="1">
              <a:buFont typeface="Wingdings" panose="05000000000000000000" pitchFamily="2" charset="2"/>
              <a:buChar char="ü"/>
            </a:pPr>
            <a:r>
              <a:rPr lang="he-IL" dirty="0" smtClean="0"/>
              <a:t>חקלאות ובעלי חיים.</a:t>
            </a:r>
          </a:p>
          <a:p>
            <a:pPr marL="285750" indent="-285750" algn="r" rtl="1">
              <a:buFont typeface="Wingdings" panose="05000000000000000000" pitchFamily="2" charset="2"/>
              <a:buChar char="ü"/>
            </a:pPr>
            <a:r>
              <a:rPr lang="he-IL" dirty="0" smtClean="0"/>
              <a:t>מזון.</a:t>
            </a:r>
          </a:p>
          <a:p>
            <a:pPr marL="285750" indent="-285750" algn="r" rtl="1">
              <a:buFont typeface="Wingdings" panose="05000000000000000000" pitchFamily="2" charset="2"/>
              <a:buChar char="ü"/>
            </a:pPr>
            <a:r>
              <a:rPr lang="he-IL" dirty="0" smtClean="0"/>
              <a:t>מים ופסולת.</a:t>
            </a:r>
          </a:p>
          <a:p>
            <a:pPr marL="285750" indent="-285750" algn="r" rtl="1">
              <a:buFont typeface="Wingdings" panose="05000000000000000000" pitchFamily="2" charset="2"/>
              <a:buChar char="ü"/>
            </a:pPr>
            <a:r>
              <a:rPr lang="he-IL" dirty="0" smtClean="0"/>
              <a:t>מסחר ושונות.</a:t>
            </a:r>
          </a:p>
          <a:p>
            <a:pPr marL="285750" indent="-285750" algn="r" rtl="1">
              <a:buFont typeface="Wingdings" panose="05000000000000000000" pitchFamily="2" charset="2"/>
              <a:buChar char="ü"/>
            </a:pPr>
            <a:r>
              <a:rPr lang="he-IL" dirty="0" smtClean="0"/>
              <a:t>עינוג ציבורי, נופש וספורט.</a:t>
            </a:r>
          </a:p>
          <a:p>
            <a:pPr marL="285750" indent="-285750" algn="r" rtl="1">
              <a:buFont typeface="Wingdings" panose="05000000000000000000" pitchFamily="2" charset="2"/>
              <a:buChar char="ü"/>
            </a:pPr>
            <a:r>
              <a:rPr lang="he-IL" dirty="0" smtClean="0"/>
              <a:t>רכב ותעבורה.</a:t>
            </a:r>
          </a:p>
          <a:p>
            <a:pPr marL="285750" indent="-285750" algn="r" rtl="1">
              <a:buFont typeface="Wingdings" panose="05000000000000000000" pitchFamily="2" charset="2"/>
              <a:buChar char="ü"/>
            </a:pPr>
            <a:r>
              <a:rPr lang="he-IL" dirty="0" smtClean="0"/>
              <a:t>שירותי שמירה ואבטחה</a:t>
            </a:r>
          </a:p>
          <a:p>
            <a:pPr marL="285750" indent="-285750" algn="r" rtl="1">
              <a:buFont typeface="Wingdings" panose="05000000000000000000" pitchFamily="2" charset="2"/>
              <a:buChar char="ü"/>
            </a:pPr>
            <a:r>
              <a:rPr lang="he-IL" dirty="0" smtClean="0"/>
              <a:t>תעשיה, מלאכה, כימיה ומחצבים.</a:t>
            </a:r>
            <a:endParaRPr lang="he-IL" dirty="0"/>
          </a:p>
        </p:txBody>
      </p:sp>
    </p:spTree>
    <p:extLst>
      <p:ext uri="{BB962C8B-B14F-4D97-AF65-F5344CB8AC3E}">
        <p14:creationId xmlns:p14="http://schemas.microsoft.com/office/powerpoint/2010/main" val="3786033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91" y="1119673"/>
            <a:ext cx="9461240" cy="3847207"/>
          </a:xfrm>
          <a:prstGeom prst="rect">
            <a:avLst/>
          </a:prstGeom>
          <a:noFill/>
        </p:spPr>
        <p:txBody>
          <a:bodyPr wrap="square" rtlCol="1">
            <a:spAutoFit/>
          </a:bodyPr>
          <a:lstStyle/>
          <a:p>
            <a:pPr lvl="0" algn="ctr"/>
            <a:r>
              <a:rPr lang="he-IL" sz="3200" b="1" u="sng">
                <a:solidFill>
                  <a:prstClr val="black"/>
                </a:solidFill>
              </a:rPr>
              <a:t>סוגי רישיון</a:t>
            </a:r>
          </a:p>
          <a:p>
            <a:pPr lvl="0" algn="ctr"/>
            <a:endParaRPr lang="he-IL" sz="3200" b="1" u="sng">
              <a:solidFill>
                <a:prstClr val="black"/>
              </a:solidFill>
            </a:endParaRPr>
          </a:p>
          <a:p>
            <a:pPr marL="342900" lvl="0" indent="-342900" algn="r" rtl="1">
              <a:buFont typeface="Wingdings" panose="05000000000000000000" pitchFamily="2" charset="2"/>
              <a:buChar char="v"/>
            </a:pPr>
            <a:r>
              <a:rPr lang="he-IL" sz="2000">
                <a:solidFill>
                  <a:prstClr val="black"/>
                </a:solidFill>
              </a:rPr>
              <a:t>רישיון לצמיתות.</a:t>
            </a:r>
          </a:p>
          <a:p>
            <a:pPr marL="342900" lvl="0" indent="-342900" algn="r" rtl="1">
              <a:buFont typeface="Wingdings" panose="05000000000000000000" pitchFamily="2" charset="2"/>
              <a:buChar char="v"/>
            </a:pPr>
            <a:endParaRPr lang="he-IL" sz="2000">
              <a:solidFill>
                <a:prstClr val="black"/>
              </a:solidFill>
            </a:endParaRPr>
          </a:p>
          <a:p>
            <a:pPr marL="342900" lvl="0" indent="-342900" algn="r" rtl="1">
              <a:buFont typeface="Wingdings" panose="05000000000000000000" pitchFamily="2" charset="2"/>
              <a:buChar char="v"/>
            </a:pPr>
            <a:r>
              <a:rPr lang="he-IL" sz="2000">
                <a:solidFill>
                  <a:prstClr val="black"/>
                </a:solidFill>
              </a:rPr>
              <a:t>רישיון תקופתי: 1 /  3 / 5 / 10 / 15 שנים.</a:t>
            </a:r>
          </a:p>
          <a:p>
            <a:pPr marL="342900" lvl="0" indent="-342900" algn="r" rtl="1">
              <a:buFont typeface="Wingdings" panose="05000000000000000000" pitchFamily="2" charset="2"/>
              <a:buChar char="v"/>
            </a:pPr>
            <a:endParaRPr lang="he-IL" sz="2000">
              <a:solidFill>
                <a:prstClr val="black"/>
              </a:solidFill>
            </a:endParaRPr>
          </a:p>
          <a:p>
            <a:pPr marL="342900" lvl="0" indent="-342900" algn="r" rtl="1">
              <a:buFont typeface="Wingdings" panose="05000000000000000000" pitchFamily="2" charset="2"/>
              <a:buChar char="v"/>
            </a:pPr>
            <a:r>
              <a:rPr lang="he-IL" sz="2000">
                <a:solidFill>
                  <a:prstClr val="black"/>
                </a:solidFill>
              </a:rPr>
              <a:t>רישיון זמני (דוגמא: קרקס, רוכלות....)</a:t>
            </a:r>
          </a:p>
          <a:p>
            <a:pPr marL="342900" lvl="0" indent="-342900" algn="r" rtl="1">
              <a:buFont typeface="Wingdings" panose="05000000000000000000" pitchFamily="2" charset="2"/>
              <a:buChar char="v"/>
            </a:pPr>
            <a:endParaRPr lang="he-IL" sz="2000">
              <a:solidFill>
                <a:prstClr val="black"/>
              </a:solidFill>
            </a:endParaRPr>
          </a:p>
          <a:p>
            <a:pPr marL="342900" lvl="0" indent="-342900" algn="r" rtl="1">
              <a:buFont typeface="Wingdings" panose="05000000000000000000" pitchFamily="2" charset="2"/>
              <a:buChar char="v"/>
            </a:pPr>
            <a:r>
              <a:rPr lang="he-IL" sz="2000">
                <a:solidFill>
                  <a:prstClr val="black"/>
                </a:solidFill>
              </a:rPr>
              <a:t>היתר זמני (פחות משנה).</a:t>
            </a:r>
          </a:p>
          <a:p>
            <a:pPr marL="342900" lvl="0" indent="-342900" algn="r" rtl="1">
              <a:buFont typeface="Wingdings" panose="05000000000000000000" pitchFamily="2" charset="2"/>
              <a:buChar char="v"/>
            </a:pPr>
            <a:endParaRPr lang="he-IL" sz="2000">
              <a:solidFill>
                <a:prstClr val="black"/>
              </a:solidFill>
            </a:endParaRPr>
          </a:p>
          <a:p>
            <a:pPr marL="342900" lvl="0" indent="-342900" algn="r" rtl="1">
              <a:buFont typeface="Wingdings" panose="05000000000000000000" pitchFamily="2" charset="2"/>
              <a:buChar char="v"/>
            </a:pPr>
            <a:r>
              <a:rPr lang="he-IL" sz="2000">
                <a:solidFill>
                  <a:prstClr val="black"/>
                </a:solidFill>
              </a:rPr>
              <a:t>היתר מזורז.</a:t>
            </a:r>
            <a:endParaRPr lang="he-IL" sz="2000" dirty="0">
              <a:solidFill>
                <a:prstClr val="black"/>
              </a:solidFill>
            </a:endParaRPr>
          </a:p>
        </p:txBody>
      </p:sp>
    </p:spTree>
    <p:extLst>
      <p:ext uri="{BB962C8B-B14F-4D97-AF65-F5344CB8AC3E}">
        <p14:creationId xmlns:p14="http://schemas.microsoft.com/office/powerpoint/2010/main" val="3559795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טבלה 2"/>
          <p:cNvGraphicFramePr>
            <a:graphicFrameLocks noGrp="1"/>
          </p:cNvGraphicFramePr>
          <p:nvPr>
            <p:extLst>
              <p:ext uri="{D42A27DB-BD31-4B8C-83A1-F6EECF244321}">
                <p14:modId xmlns:p14="http://schemas.microsoft.com/office/powerpoint/2010/main" val="2323556153"/>
              </p:ext>
            </p:extLst>
          </p:nvPr>
        </p:nvGraphicFramePr>
        <p:xfrm>
          <a:off x="1940768" y="1614196"/>
          <a:ext cx="7423031" cy="3569301"/>
        </p:xfrm>
        <a:graphic>
          <a:graphicData uri="http://schemas.openxmlformats.org/drawingml/2006/table">
            <a:tbl>
              <a:tblPr rtl="1"/>
              <a:tblGrid>
                <a:gridCol w="376777">
                  <a:extLst>
                    <a:ext uri="{9D8B030D-6E8A-4147-A177-3AD203B41FA5}">
                      <a16:colId xmlns:a16="http://schemas.microsoft.com/office/drawing/2014/main" val="1468989067"/>
                    </a:ext>
                  </a:extLst>
                </a:gridCol>
                <a:gridCol w="1507108">
                  <a:extLst>
                    <a:ext uri="{9D8B030D-6E8A-4147-A177-3AD203B41FA5}">
                      <a16:colId xmlns:a16="http://schemas.microsoft.com/office/drawing/2014/main" val="3445890041"/>
                    </a:ext>
                  </a:extLst>
                </a:gridCol>
                <a:gridCol w="439573">
                  <a:extLst>
                    <a:ext uri="{9D8B030D-6E8A-4147-A177-3AD203B41FA5}">
                      <a16:colId xmlns:a16="http://schemas.microsoft.com/office/drawing/2014/main" val="2759201060"/>
                    </a:ext>
                  </a:extLst>
                </a:gridCol>
                <a:gridCol w="418641">
                  <a:extLst>
                    <a:ext uri="{9D8B030D-6E8A-4147-A177-3AD203B41FA5}">
                      <a16:colId xmlns:a16="http://schemas.microsoft.com/office/drawing/2014/main" val="2763034290"/>
                    </a:ext>
                  </a:extLst>
                </a:gridCol>
                <a:gridCol w="408174">
                  <a:extLst>
                    <a:ext uri="{9D8B030D-6E8A-4147-A177-3AD203B41FA5}">
                      <a16:colId xmlns:a16="http://schemas.microsoft.com/office/drawing/2014/main" val="2558828328"/>
                    </a:ext>
                  </a:extLst>
                </a:gridCol>
                <a:gridCol w="470972">
                  <a:extLst>
                    <a:ext uri="{9D8B030D-6E8A-4147-A177-3AD203B41FA5}">
                      <a16:colId xmlns:a16="http://schemas.microsoft.com/office/drawing/2014/main" val="688683291"/>
                    </a:ext>
                  </a:extLst>
                </a:gridCol>
                <a:gridCol w="450040">
                  <a:extLst>
                    <a:ext uri="{9D8B030D-6E8A-4147-A177-3AD203B41FA5}">
                      <a16:colId xmlns:a16="http://schemas.microsoft.com/office/drawing/2014/main" val="159999171"/>
                    </a:ext>
                  </a:extLst>
                </a:gridCol>
                <a:gridCol w="431724">
                  <a:extLst>
                    <a:ext uri="{9D8B030D-6E8A-4147-A177-3AD203B41FA5}">
                      <a16:colId xmlns:a16="http://schemas.microsoft.com/office/drawing/2014/main" val="2546347657"/>
                    </a:ext>
                  </a:extLst>
                </a:gridCol>
                <a:gridCol w="366311">
                  <a:extLst>
                    <a:ext uri="{9D8B030D-6E8A-4147-A177-3AD203B41FA5}">
                      <a16:colId xmlns:a16="http://schemas.microsoft.com/office/drawing/2014/main" val="3522909042"/>
                    </a:ext>
                  </a:extLst>
                </a:gridCol>
                <a:gridCol w="387243">
                  <a:extLst>
                    <a:ext uri="{9D8B030D-6E8A-4147-A177-3AD203B41FA5}">
                      <a16:colId xmlns:a16="http://schemas.microsoft.com/office/drawing/2014/main" val="1467937823"/>
                    </a:ext>
                  </a:extLst>
                </a:gridCol>
                <a:gridCol w="387243">
                  <a:extLst>
                    <a:ext uri="{9D8B030D-6E8A-4147-A177-3AD203B41FA5}">
                      <a16:colId xmlns:a16="http://schemas.microsoft.com/office/drawing/2014/main" val="750539936"/>
                    </a:ext>
                  </a:extLst>
                </a:gridCol>
                <a:gridCol w="450040">
                  <a:extLst>
                    <a:ext uri="{9D8B030D-6E8A-4147-A177-3AD203B41FA5}">
                      <a16:colId xmlns:a16="http://schemas.microsoft.com/office/drawing/2014/main" val="4274804994"/>
                    </a:ext>
                  </a:extLst>
                </a:gridCol>
                <a:gridCol w="1329185">
                  <a:extLst>
                    <a:ext uri="{9D8B030D-6E8A-4147-A177-3AD203B41FA5}">
                      <a16:colId xmlns:a16="http://schemas.microsoft.com/office/drawing/2014/main" val="2560181505"/>
                    </a:ext>
                  </a:extLst>
                </a:gridCol>
              </a:tblGrid>
              <a:tr h="1218980">
                <a:tc>
                  <a:txBody>
                    <a:bodyPr/>
                    <a:lstStyle/>
                    <a:p>
                      <a:pPr algn="ctr" rtl="1" fontAlgn="ctr"/>
                      <a:r>
                        <a:rPr lang="he-IL" sz="900" b="1"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טבלת צו רישוי עסקים עדכני מיום 01.01.2019 תיאור העסק טעון רישוי</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משרד להגנת הסביבה</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משטרה</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משרד העבודה</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משרד החקלאות וטרינר</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משרד הבריאות</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כבאות והצלה</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תוקף בשנים לפי הצו החדש</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תוקף בשנים לפי הצו הישן לפני 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היתר מזורז</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rtl="1" fontAlgn="ctr"/>
                      <a:r>
                        <a:rPr lang="he-IL" sz="900" b="1" i="0" u="none" strike="noStrike" dirty="0">
                          <a:solidFill>
                            <a:srgbClr val="000000"/>
                          </a:solidFill>
                          <a:effectLst/>
                          <a:latin typeface="David" panose="020E0502060401010101" pitchFamily="34" charset="-79"/>
                          <a:cs typeface="David" panose="020E0502060401010101" pitchFamily="34" charset="-79"/>
                        </a:rPr>
                        <a:t>פורסם מפרט אחיד</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 </a:t>
                      </a:r>
                      <a:endParaRPr lang="he-IL" sz="900" b="0" i="0" u="none" strike="noStrike">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8199589"/>
                  </a:ext>
                </a:extLst>
              </a:tr>
              <a:tr h="159343">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FF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חיקוק אחר</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231"/>
                  </a:ext>
                </a:extLst>
              </a:tr>
              <a:tr h="398360">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fontAlgn="b"/>
                      <a:r>
                        <a:rPr lang="he-IL" sz="1100" b="1" i="0" u="none" strike="noStrike">
                          <a:solidFill>
                            <a:srgbClr val="000000"/>
                          </a:solidFill>
                          <a:effectLst/>
                          <a:latin typeface="David" panose="020E0502060401010101" pitchFamily="34" charset="-79"/>
                          <a:cs typeface="David" panose="020E0502060401010101" pitchFamily="34" charset="-79"/>
                        </a:rPr>
                        <a:t>קבוצה 1- בריאות, רוקחות, קוסמטיקה</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FF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dirty="0">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0657197"/>
                  </a:ext>
                </a:extLst>
              </a:tr>
              <a:tr h="478031">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0" i="0" u="none" strike="noStrike">
                          <a:solidFill>
                            <a:srgbClr val="000000"/>
                          </a:solidFill>
                          <a:effectLst/>
                          <a:latin typeface="David" panose="020E0502060401010101" pitchFamily="34" charset="-79"/>
                          <a:cs typeface="David" panose="020E0502060401010101" pitchFamily="34" charset="-79"/>
                        </a:rPr>
                        <a:t>בית מרקחת</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 תצהיר עד  200 מ"ר</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FF0000"/>
                          </a:solidFill>
                          <a:effectLst/>
                          <a:latin typeface="David" panose="020E0502060401010101" pitchFamily="34" charset="-79"/>
                          <a:cs typeface="David" panose="020E0502060401010101" pitchFamily="34" charset="-79"/>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4116693"/>
                  </a:ext>
                </a:extLst>
              </a:tr>
              <a:tr h="167311">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b"/>
                      <a:r>
                        <a:rPr lang="he-IL" sz="900" b="1" i="0" u="none" strike="noStrike">
                          <a:solidFill>
                            <a:srgbClr val="000000"/>
                          </a:solidFill>
                          <a:effectLst/>
                          <a:latin typeface="David" panose="020E0502060401010101" pitchFamily="34" charset="-79"/>
                          <a:cs typeface="David" panose="020E0502060401010101" pitchFamily="34" charset="-79"/>
                        </a:rPr>
                        <a:t>1.2 תמרוקים</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FF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9667556"/>
                  </a:ext>
                </a:extLst>
              </a:tr>
              <a:tr h="478031">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1.2 א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ctr"/>
                      <a:r>
                        <a:rPr lang="he-IL" sz="900" b="0" i="0" u="none" strike="noStrike">
                          <a:solidFill>
                            <a:srgbClr val="000000"/>
                          </a:solidFill>
                          <a:effectLst/>
                          <a:latin typeface="David" panose="020E0502060401010101" pitchFamily="34" charset="-79"/>
                          <a:cs typeface="David" panose="020E0502060401010101" pitchFamily="34" charset="-79"/>
                        </a:rPr>
                        <a:t>תמרוקים -יצורם</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לידיעה</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תצהיר עד 500 מ"ר</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FF0000"/>
                          </a:solidFill>
                          <a:effectLst/>
                          <a:latin typeface="David" panose="020E0502060401010101" pitchFamily="34" charset="-79"/>
                          <a:cs typeface="David" panose="020E0502060401010101" pitchFamily="34" charset="-79"/>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7536168"/>
                  </a:ext>
                </a:extLst>
              </a:tr>
              <a:tr h="669245">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1.2 ב</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fontAlgn="ctr"/>
                      <a:r>
                        <a:rPr lang="he-IL" sz="900" b="0" i="0" u="none" strike="noStrike">
                          <a:solidFill>
                            <a:srgbClr val="000000"/>
                          </a:solidFill>
                          <a:effectLst/>
                          <a:latin typeface="David" panose="020E0502060401010101" pitchFamily="34" charset="-79"/>
                          <a:cs typeface="David" panose="020E0502060401010101" pitchFamily="34" charset="-79"/>
                        </a:rPr>
                        <a:t>תמרוקים- אחסונם- שמירתם שלא במסגרת תהליך ייצור ושלא לצורך מכירה קמעונאית במקום</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fontAlgn="ctr"/>
                      <a:r>
                        <a:rPr lang="he-IL" sz="900" b="0" i="0" u="none" strike="noStrike">
                          <a:solidFill>
                            <a:srgbClr val="000000"/>
                          </a:solidFill>
                          <a:effectLst/>
                          <a:latin typeface="David" panose="020E0502060401010101" pitchFamily="34" charset="-79"/>
                          <a:cs typeface="David" panose="020E0502060401010101" pitchFamily="34" charset="-79"/>
                        </a:rPr>
                        <a:t>תצהיר עד 200 מ"ר</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FF0000"/>
                          </a:solidFill>
                          <a:effectLst/>
                          <a:latin typeface="David" panose="020E0502060401010101" pitchFamily="34" charset="-79"/>
                          <a:cs typeface="David" panose="020E0502060401010101" pitchFamily="34" charset="-79"/>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he-IL" sz="900" b="0" i="0" u="none" strike="noStrike">
                          <a:solidFill>
                            <a:srgbClr val="000000"/>
                          </a:solidFill>
                          <a:effectLst/>
                          <a:latin typeface="David" panose="020E0502060401010101" pitchFamily="34" charset="-79"/>
                          <a:cs typeface="David" panose="020E0502060401010101" pitchFamily="34" charset="-79"/>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he-IL" sz="900" b="0" i="0" u="none" strike="noStrike" dirty="0">
                          <a:solidFill>
                            <a:srgbClr val="000000"/>
                          </a:solidFill>
                          <a:effectLst/>
                          <a:latin typeface="David" panose="020E0502060401010101" pitchFamily="34" charset="-79"/>
                          <a:cs typeface="David" panose="020E0502060401010101" pitchFamily="34" charset="-79"/>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9619206"/>
                  </a:ext>
                </a:extLst>
              </a:tr>
            </a:tbl>
          </a:graphicData>
        </a:graphic>
      </p:graphicFrame>
      <p:pic>
        <p:nvPicPr>
          <p:cNvPr id="4" name="תמונה 3"/>
          <p:cNvPicPr>
            <a:picLocks noChangeAspect="1"/>
          </p:cNvPicPr>
          <p:nvPr/>
        </p:nvPicPr>
        <p:blipFill>
          <a:blip r:embed="rId2"/>
          <a:stretch>
            <a:fillRect/>
          </a:stretch>
        </p:blipFill>
        <p:spPr>
          <a:xfrm>
            <a:off x="2037402" y="1725859"/>
            <a:ext cx="1107014" cy="1073326"/>
          </a:xfrm>
          <a:prstGeom prst="rect">
            <a:avLst/>
          </a:prstGeom>
        </p:spPr>
      </p:pic>
    </p:spTree>
    <p:extLst>
      <p:ext uri="{BB962C8B-B14F-4D97-AF65-F5344CB8AC3E}">
        <p14:creationId xmlns:p14="http://schemas.microsoft.com/office/powerpoint/2010/main" val="2291316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stretch>
            <a:fillRect/>
          </a:stretch>
        </p:blipFill>
        <p:spPr>
          <a:xfrm>
            <a:off x="3499937" y="792719"/>
            <a:ext cx="4447032" cy="6306350"/>
          </a:xfrm>
          <a:prstGeom prst="rect">
            <a:avLst/>
          </a:prstGeom>
        </p:spPr>
      </p:pic>
    </p:spTree>
    <p:extLst>
      <p:ext uri="{BB962C8B-B14F-4D97-AF65-F5344CB8AC3E}">
        <p14:creationId xmlns:p14="http://schemas.microsoft.com/office/powerpoint/2010/main" val="3118811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stretch>
            <a:fillRect/>
          </a:stretch>
        </p:blipFill>
        <p:spPr>
          <a:xfrm>
            <a:off x="6339562" y="681643"/>
            <a:ext cx="4784214" cy="6267796"/>
          </a:xfrm>
          <a:prstGeom prst="rect">
            <a:avLst/>
          </a:prstGeom>
        </p:spPr>
      </p:pic>
      <p:pic>
        <p:nvPicPr>
          <p:cNvPr id="3" name="תמונה 2"/>
          <p:cNvPicPr>
            <a:picLocks noChangeAspect="1"/>
          </p:cNvPicPr>
          <p:nvPr/>
        </p:nvPicPr>
        <p:blipFill>
          <a:blip r:embed="rId3"/>
          <a:stretch>
            <a:fillRect/>
          </a:stretch>
        </p:blipFill>
        <p:spPr>
          <a:xfrm>
            <a:off x="214604" y="177282"/>
            <a:ext cx="6550090" cy="6772157"/>
          </a:xfrm>
          <a:prstGeom prst="rect">
            <a:avLst/>
          </a:prstGeom>
        </p:spPr>
      </p:pic>
    </p:spTree>
    <p:extLst>
      <p:ext uri="{BB962C8B-B14F-4D97-AF65-F5344CB8AC3E}">
        <p14:creationId xmlns:p14="http://schemas.microsoft.com/office/powerpoint/2010/main" val="41611030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stretch>
            <a:fillRect/>
          </a:stretch>
        </p:blipFill>
        <p:spPr>
          <a:xfrm>
            <a:off x="3150892" y="373145"/>
            <a:ext cx="5541081" cy="6833990"/>
          </a:xfrm>
          <a:prstGeom prst="rect">
            <a:avLst/>
          </a:prstGeom>
        </p:spPr>
      </p:pic>
    </p:spTree>
    <p:extLst>
      <p:ext uri="{BB962C8B-B14F-4D97-AF65-F5344CB8AC3E}">
        <p14:creationId xmlns:p14="http://schemas.microsoft.com/office/powerpoint/2010/main" val="1223853893"/>
      </p:ext>
    </p:extLst>
  </p:cSld>
  <p:clrMapOvr>
    <a:masterClrMapping/>
  </p:clrMapOvr>
  <p:timing>
    <p:tnLst>
      <p:par>
        <p:cTn id="1" dur="indefinite" restart="never" nodeType="tmRoot"/>
      </p:par>
    </p:tnLst>
  </p:timing>
</p:sld>
</file>

<file path=ppt/theme/theme1.xml><?xml version="1.0" encoding="utf-8"?>
<a:theme xmlns:a="http://schemas.openxmlformats.org/drawingml/2006/main" name="פיאה">
  <a:themeElements>
    <a:clrScheme name="פיאה">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פיאה">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פיאה">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3159</TotalTime>
  <Words>944</Words>
  <Application>Microsoft Office PowerPoint</Application>
  <PresentationFormat>מסך רחב</PresentationFormat>
  <Paragraphs>209</Paragraphs>
  <Slides>16</Slides>
  <Notes>0</Notes>
  <HiddenSlides>0</HiddenSlides>
  <MMClips>0</MMClips>
  <ScaleCrop>false</ScaleCrop>
  <HeadingPairs>
    <vt:vector size="6" baseType="variant">
      <vt:variant>
        <vt:lpstr>גופנים בשימוש</vt:lpstr>
      </vt:variant>
      <vt:variant>
        <vt:i4>9</vt:i4>
      </vt:variant>
      <vt:variant>
        <vt:lpstr>ערכת נושא</vt:lpstr>
      </vt:variant>
      <vt:variant>
        <vt:i4>1</vt:i4>
      </vt:variant>
      <vt:variant>
        <vt:lpstr>כותרות שקופיות</vt:lpstr>
      </vt:variant>
      <vt:variant>
        <vt:i4>16</vt:i4>
      </vt:variant>
    </vt:vector>
  </HeadingPairs>
  <TitlesOfParts>
    <vt:vector size="26" baseType="lpstr">
      <vt:lpstr>Arial</vt:lpstr>
      <vt:lpstr>Calibri</vt:lpstr>
      <vt:lpstr>David</vt:lpstr>
      <vt:lpstr>Gisha</vt:lpstr>
      <vt:lpstr>Symbol</vt:lpstr>
      <vt:lpstr>Times New Roman,Bold</vt:lpstr>
      <vt:lpstr>Trebuchet MS</vt:lpstr>
      <vt:lpstr>Wingdings</vt:lpstr>
      <vt:lpstr>Wingdings 3</vt:lpstr>
      <vt:lpstr>פיאה</vt:lpstr>
      <vt:lpstr>קידום ורישוי עסקים רפורמה שינוי ומשמעות תקנה 34</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קידום ורישוי עסקים</dc:title>
  <dc:creator>Ran</dc:creator>
  <cp:lastModifiedBy>Ran</cp:lastModifiedBy>
  <cp:revision>42</cp:revision>
  <dcterms:created xsi:type="dcterms:W3CDTF">2020-10-14T05:59:13Z</dcterms:created>
  <dcterms:modified xsi:type="dcterms:W3CDTF">2020-10-26T12:54:39Z</dcterms:modified>
</cp:coreProperties>
</file>